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256" r:id="rId5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7ADDD565-2C43-46AB-BBAF-0294C255DC02}"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339375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7ADDD565-2C43-46AB-BBAF-0294C255DC02}"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350920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7ADDD565-2C43-46AB-BBAF-0294C255DC02}"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279243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7ADDD565-2C43-46AB-BBAF-0294C255DC02}"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45311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ADDD565-2C43-46AB-BBAF-0294C255DC02}" type="datetimeFigureOut">
              <a:rPr lang="es-PE" smtClean="0"/>
              <a:t>6/09/2022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382600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7ADDD565-2C43-46AB-BBAF-0294C255DC02}" type="datetimeFigureOut">
              <a:rPr lang="es-PE" smtClean="0"/>
              <a:t>6/09/2022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7351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7ADDD565-2C43-46AB-BBAF-0294C255DC02}" type="datetimeFigureOut">
              <a:rPr lang="es-PE" smtClean="0"/>
              <a:t>6/09/2022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372155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7ADDD565-2C43-46AB-BBAF-0294C255DC02}" type="datetimeFigureOut">
              <a:rPr lang="es-PE" smtClean="0"/>
              <a:t>6/09/2022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238910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DDD565-2C43-46AB-BBAF-0294C255DC02}" type="datetimeFigureOut">
              <a:rPr lang="es-PE" smtClean="0"/>
              <a:t>6/09/2022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247430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DDD565-2C43-46AB-BBAF-0294C255DC02}" type="datetimeFigureOut">
              <a:rPr lang="es-PE" smtClean="0"/>
              <a:t>6/09/2022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152578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ADDD565-2C43-46AB-BBAF-0294C255DC02}" type="datetimeFigureOut">
              <a:rPr lang="es-PE" smtClean="0"/>
              <a:t>6/09/2022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17B9F594-670D-49D0-8DBC-19D3612771FD}" type="slidenum">
              <a:rPr lang="es-PE" smtClean="0"/>
              <a:t>‹Nº›</a:t>
            </a:fld>
            <a:endParaRPr lang="es-PE"/>
          </a:p>
        </p:txBody>
      </p:sp>
    </p:spTree>
    <p:extLst>
      <p:ext uri="{BB962C8B-B14F-4D97-AF65-F5344CB8AC3E}">
        <p14:creationId xmlns:p14="http://schemas.microsoft.com/office/powerpoint/2010/main" val="40379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DD565-2C43-46AB-BBAF-0294C255DC02}" type="datetimeFigureOut">
              <a:rPr lang="es-PE" smtClean="0"/>
              <a:t>6/09/2022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9F594-670D-49D0-8DBC-19D3612771FD}" type="slidenum">
              <a:rPr lang="es-PE" smtClean="0"/>
              <a:t>‹Nº›</a:t>
            </a:fld>
            <a:endParaRPr lang="es-PE"/>
          </a:p>
        </p:txBody>
      </p:sp>
    </p:spTree>
    <p:extLst>
      <p:ext uri="{BB962C8B-B14F-4D97-AF65-F5344CB8AC3E}">
        <p14:creationId xmlns:p14="http://schemas.microsoft.com/office/powerpoint/2010/main" val="26488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concepto.de/cultura/" TargetMode="External"/><Relationship Id="rId7" Type="http://schemas.openxmlformats.org/officeDocument/2006/relationships/hyperlink" Target="https://concepto.de/integracion-2/" TargetMode="External"/><Relationship Id="rId2" Type="http://schemas.openxmlformats.org/officeDocument/2006/relationships/hyperlink" Target="https://concepto.de/fenomenos-sociales/" TargetMode="External"/><Relationship Id="rId1" Type="http://schemas.openxmlformats.org/officeDocument/2006/relationships/slideLayout" Target="../slideLayouts/slideLayout1.xml"/><Relationship Id="rId6" Type="http://schemas.openxmlformats.org/officeDocument/2006/relationships/hyperlink" Target="https://concepto.de/dialogo/" TargetMode="External"/><Relationship Id="rId5" Type="http://schemas.openxmlformats.org/officeDocument/2006/relationships/hyperlink" Target="https://concepto.de/igualdad/" TargetMode="External"/><Relationship Id="rId4" Type="http://schemas.openxmlformats.org/officeDocument/2006/relationships/hyperlink" Target="https://concepto.de/identidad-cultura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smtClean="0">
                <a:solidFill>
                  <a:schemeClr val="tx1"/>
                </a:solidFill>
                <a:latin typeface="Rockwell Extra Bold" panose="02060903040505020403" pitchFamily="18" charset="0"/>
              </a:rPr>
              <a:t>PERSONAL SOCIAL</a:t>
            </a:r>
          </a:p>
          <a:p>
            <a:pPr algn="r"/>
            <a:r>
              <a:rPr lang="es-MX" sz="2400" dirty="0" smtClean="0">
                <a:solidFill>
                  <a:schemeClr val="tx1"/>
                </a:solidFill>
                <a:latin typeface="Rockwell Extra Bold" panose="02060903040505020403" pitchFamily="18" charset="0"/>
              </a:rPr>
              <a:t>Docente: Mg. Emilio </a:t>
            </a:r>
            <a:r>
              <a:rPr lang="es-MX" sz="2400" smtClean="0">
                <a:solidFill>
                  <a:schemeClr val="tx1"/>
                </a:solidFill>
                <a:latin typeface="Rockwell Extra Bold" panose="02060903040505020403" pitchFamily="18" charset="0"/>
              </a:rPr>
              <a:t>Pasapera Calle.</a:t>
            </a:r>
            <a:endParaRPr lang="es-PE" sz="24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356010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3.- En </a:t>
            </a:r>
            <a:r>
              <a:rPr lang="es-PE" dirty="0">
                <a:solidFill>
                  <a:schemeClr val="tx1"/>
                </a:solidFill>
              </a:rPr>
              <a:t>el marco de las elecciones generales, la docente y los estudiantes de una IE planifican </a:t>
            </a:r>
            <a:r>
              <a:rPr lang="es-PE" b="1" dirty="0">
                <a:solidFill>
                  <a:schemeClr val="tx1"/>
                </a:solidFill>
              </a:rPr>
              <a:t>una actividad para brindar información a la comunidad sobre este proceso</a:t>
            </a:r>
            <a:r>
              <a:rPr lang="es-PE" dirty="0">
                <a:solidFill>
                  <a:schemeClr val="tx1"/>
                </a:solidFill>
              </a:rPr>
              <a:t>. Sin embargo, antes de iniciar con el diseño de esta actividad, un estudiante dice lo siguiente</a:t>
            </a:r>
            <a:r>
              <a:rPr lang="es-PE" dirty="0" smtClean="0">
                <a:solidFill>
                  <a:schemeClr val="tx1"/>
                </a:solidFill>
              </a:rPr>
              <a:t>:</a:t>
            </a:r>
          </a:p>
          <a:p>
            <a:pPr algn="just"/>
            <a:r>
              <a:rPr lang="es-PE" b="1" dirty="0">
                <a:solidFill>
                  <a:schemeClr val="tx1"/>
                </a:solidFill>
              </a:rPr>
              <a:t>“No entiendo por qué tenemos que hacer esto si igual no vamos a poder producir ninguna mejora en la política del país. Ni siquiera votamos en las elecciones”. </a:t>
            </a:r>
            <a:endParaRPr lang="es-PE" b="1" dirty="0" smtClean="0">
              <a:solidFill>
                <a:schemeClr val="tx1"/>
              </a:solidFill>
            </a:endParaRPr>
          </a:p>
          <a:p>
            <a:pPr algn="just"/>
            <a:r>
              <a:rPr lang="es-PE" dirty="0">
                <a:solidFill>
                  <a:schemeClr val="tx1"/>
                </a:solidFill>
              </a:rPr>
              <a:t>Si la docente tiene como propósito promover el sentido de autoeficacia del estudiante, ¿cuál de las siguientes retroalimentaciones es más pertinente para favorecer el logro de su propósito</a:t>
            </a:r>
            <a:r>
              <a:rPr lang="es-PE" dirty="0" smtClean="0">
                <a:solidFill>
                  <a:schemeClr val="tx1"/>
                </a:solidFill>
              </a:rPr>
              <a:t>?</a:t>
            </a:r>
          </a:p>
          <a:p>
            <a:pPr algn="just"/>
            <a:endParaRPr lang="es-MX" b="1" i="1" dirty="0">
              <a:solidFill>
                <a:schemeClr val="tx1"/>
              </a:solidFill>
            </a:endParaRPr>
          </a:p>
          <a:p>
            <a:pPr marL="342900" indent="-342900" algn="just">
              <a:buFont typeface="+mj-lt"/>
              <a:buAutoNum type="alphaLcParenR"/>
            </a:pPr>
            <a:r>
              <a:rPr lang="es-PE" dirty="0" smtClean="0">
                <a:solidFill>
                  <a:schemeClr val="tx1"/>
                </a:solidFill>
              </a:rPr>
              <a:t>.“</a:t>
            </a:r>
            <a:r>
              <a:rPr lang="es-PE" dirty="0">
                <a:solidFill>
                  <a:schemeClr val="tx1"/>
                </a:solidFill>
              </a:rPr>
              <a:t>Es cierto que el escenario político no es el mejor, pero tiene que haber alguna manera de cambiarlo. Si nadie empieza, ¿cómo podría ser posible que mejoremos nuestro entorno, nuestra comunidad o país? Y, si trabajamos juntos, ¿no crees que todo es posible?, ¿no crees que si participamos todos podremos alcanzar los objetivos que nos tracemos?”. </a:t>
            </a:r>
            <a:endParaRPr lang="es-PE" dirty="0" smtClean="0">
              <a:solidFill>
                <a:schemeClr val="tx1"/>
              </a:solidFill>
            </a:endParaRPr>
          </a:p>
          <a:p>
            <a:pPr marL="342900" indent="-342900" algn="just">
              <a:buFont typeface="+mj-lt"/>
              <a:buAutoNum type="alphaLcParenR"/>
            </a:pPr>
            <a:r>
              <a:rPr lang="es-PE" dirty="0" smtClean="0">
                <a:solidFill>
                  <a:schemeClr val="tx1"/>
                </a:solidFill>
              </a:rPr>
              <a:t>“</a:t>
            </a:r>
            <a:r>
              <a:rPr lang="es-PE" dirty="0">
                <a:solidFill>
                  <a:schemeClr val="tx1"/>
                </a:solidFill>
              </a:rPr>
              <a:t>Si bien es cierto que </a:t>
            </a:r>
            <a:r>
              <a:rPr lang="es-PE" dirty="0" smtClean="0">
                <a:solidFill>
                  <a:schemeClr val="tx1"/>
                </a:solidFill>
              </a:rPr>
              <a:t>no votan, </a:t>
            </a:r>
            <a:r>
              <a:rPr lang="es-PE" dirty="0">
                <a:solidFill>
                  <a:schemeClr val="tx1"/>
                </a:solidFill>
              </a:rPr>
              <a:t>eso no significa que no pueden contribuir en la mejora del país desde el rol que cumplen en la sociedad. Para ello, hay </a:t>
            </a:r>
            <a:r>
              <a:rPr lang="es-PE" dirty="0" smtClean="0">
                <a:solidFill>
                  <a:schemeClr val="tx1"/>
                </a:solidFill>
              </a:rPr>
              <a:t>que </a:t>
            </a:r>
            <a:r>
              <a:rPr lang="es-PE" dirty="0">
                <a:solidFill>
                  <a:schemeClr val="tx1"/>
                </a:solidFill>
              </a:rPr>
              <a:t>preguntarse cómo cada uno puede aportar considerando sus capacidades. Por otro lado, ¿no crees que brindar información puede ayudar a alguien a elegir?, ¿si la gente elige mejor no generaríamos un impacto?”. </a:t>
            </a:r>
            <a:endParaRPr lang="es-PE" dirty="0" smtClean="0">
              <a:solidFill>
                <a:schemeClr val="tx1"/>
              </a:solidFill>
            </a:endParaRPr>
          </a:p>
          <a:p>
            <a:pPr marL="342900" indent="-342900" algn="just">
              <a:buFont typeface="+mj-lt"/>
              <a:buAutoNum type="alphaLcParenR"/>
            </a:pPr>
            <a:r>
              <a:rPr lang="es-PE" dirty="0" smtClean="0">
                <a:solidFill>
                  <a:schemeClr val="tx1"/>
                </a:solidFill>
              </a:rPr>
              <a:t>.“</a:t>
            </a:r>
            <a:r>
              <a:rPr lang="es-PE" dirty="0">
                <a:solidFill>
                  <a:schemeClr val="tx1"/>
                </a:solidFill>
              </a:rPr>
              <a:t>Es verdad que la mejora de nuestro país supone una tarea compleja. Por ello, es importante que desarrollen las habilidades necesarias para contribuir en el futuro. Por ejemplo, ¿en qué acciones les gustaría comprometerse?, ¿qué habilidades son necesarias para ello?, ¿cuáles de esas les gustaría desarrollar?, ¿cómo puede favorecer al desarrollo de dichas habilidades la actividad que vamos a realizar?”.</a:t>
            </a:r>
            <a:endParaRPr lang="es-PE" b="1" i="1" dirty="0">
              <a:solidFill>
                <a:schemeClr val="tx1"/>
              </a:solidFill>
            </a:endParaRPr>
          </a:p>
        </p:txBody>
      </p:sp>
    </p:spTree>
    <p:extLst>
      <p:ext uri="{BB962C8B-B14F-4D97-AF65-F5344CB8AC3E}">
        <p14:creationId xmlns:p14="http://schemas.microsoft.com/office/powerpoint/2010/main" val="65624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latin typeface="Rockwell Extra Bold" panose="02060903040505020403" pitchFamily="18" charset="0"/>
              </a:rPr>
              <a:t>AUTOEFICACIA</a:t>
            </a:r>
          </a:p>
          <a:p>
            <a:pPr algn="just"/>
            <a:endParaRPr lang="es-PE" dirty="0">
              <a:solidFill>
                <a:schemeClr val="tx1"/>
              </a:solidFill>
              <a:latin typeface="Rockwell Extra Bold" panose="02060903040505020403" pitchFamily="18" charset="0"/>
            </a:endParaRPr>
          </a:p>
          <a:p>
            <a:pPr algn="just"/>
            <a:r>
              <a:rPr lang="es-PE" dirty="0" smtClean="0">
                <a:solidFill>
                  <a:schemeClr val="tx1"/>
                </a:solidFill>
                <a:latin typeface="Rockwell Extra Bold" panose="02060903040505020403" pitchFamily="18" charset="0"/>
              </a:rPr>
              <a:t>Se </a:t>
            </a:r>
            <a:r>
              <a:rPr lang="es-PE" dirty="0">
                <a:solidFill>
                  <a:schemeClr val="tx1"/>
                </a:solidFill>
                <a:latin typeface="Rockwell Extra Bold" panose="02060903040505020403" pitchFamily="18" charset="0"/>
              </a:rPr>
              <a:t>denomina como autoeficacia el </a:t>
            </a:r>
            <a:r>
              <a:rPr lang="es-PE" b="1" dirty="0">
                <a:solidFill>
                  <a:schemeClr val="tx1"/>
                </a:solidFill>
                <a:latin typeface="Rockwell Extra Bold" panose="02060903040505020403" pitchFamily="18" charset="0"/>
              </a:rPr>
              <a:t>conocimiento que los individuos tienen acerca de sus capacidades y confianza para alcanzar una meta o enfrentar una situación</a:t>
            </a:r>
            <a:r>
              <a:rPr lang="es-PE" dirty="0">
                <a:solidFill>
                  <a:schemeClr val="tx1"/>
                </a:solidFill>
                <a:latin typeface="Rockwell Extra Bold" panose="02060903040505020403" pitchFamily="18" charset="0"/>
              </a:rPr>
              <a:t>.</a:t>
            </a:r>
            <a:endParaRPr lang="es-PE" b="1" i="1"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6928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4.- Un </a:t>
            </a:r>
            <a:r>
              <a:rPr lang="es-PE" dirty="0">
                <a:solidFill>
                  <a:schemeClr val="tx1"/>
                </a:solidFill>
              </a:rPr>
              <a:t>docente ha previsto recoger los </a:t>
            </a:r>
            <a:r>
              <a:rPr lang="es-PE" b="1" dirty="0">
                <a:solidFill>
                  <a:schemeClr val="tx1"/>
                </a:solidFill>
              </a:rPr>
              <a:t>saberes previos </a:t>
            </a:r>
            <a:r>
              <a:rPr lang="es-PE" dirty="0">
                <a:solidFill>
                  <a:schemeClr val="tx1"/>
                </a:solidFill>
              </a:rPr>
              <a:t>de los estudiantes acerca del concepto de identidad. </a:t>
            </a:r>
            <a:r>
              <a:rPr lang="es-PE" b="1" dirty="0">
                <a:solidFill>
                  <a:schemeClr val="tx1"/>
                </a:solidFill>
              </a:rPr>
              <a:t>¿Cuál de las siguientes acciones pedagógicas es más pertinente para favorecer el logro de su propósito</a:t>
            </a:r>
            <a:r>
              <a:rPr lang="es-PE" b="1" dirty="0" smtClean="0">
                <a:solidFill>
                  <a:schemeClr val="tx1"/>
                </a:solidFill>
              </a:rPr>
              <a:t>?</a:t>
            </a:r>
          </a:p>
          <a:p>
            <a:pPr algn="just"/>
            <a:r>
              <a:rPr lang="es-PE" b="1" dirty="0" smtClean="0">
                <a:solidFill>
                  <a:schemeClr val="tx1"/>
                </a:solidFill>
              </a:rPr>
              <a:t> </a:t>
            </a:r>
          </a:p>
          <a:p>
            <a:pPr marL="342900" indent="-342900" algn="just">
              <a:buFont typeface="+mj-lt"/>
              <a:buAutoNum type="alphaLcParenR"/>
            </a:pPr>
            <a:r>
              <a:rPr lang="es-PE" dirty="0">
                <a:solidFill>
                  <a:schemeClr val="tx1"/>
                </a:solidFill>
              </a:rPr>
              <a:t>Pedir a los estudiantes que elaboren individualmente un collage en el que representen lo que para ellos es la identidad. Luego, solicitarles que peguen en las paredes del aula sus trabajos y que compartan en plenaria lo que quisieron simbolizar. </a:t>
            </a:r>
            <a:endParaRPr lang="es-PE" dirty="0" smtClean="0">
              <a:solidFill>
                <a:schemeClr val="tx1"/>
              </a:solidFill>
            </a:endParaRPr>
          </a:p>
          <a:p>
            <a:pPr marL="342900" indent="-342900" algn="just">
              <a:buFont typeface="+mj-lt"/>
              <a:buAutoNum type="alphaLcParenR"/>
            </a:pPr>
            <a:r>
              <a:rPr lang="es-PE" dirty="0" smtClean="0">
                <a:solidFill>
                  <a:schemeClr val="tx1"/>
                </a:solidFill>
              </a:rPr>
              <a:t>Pedir </a:t>
            </a:r>
            <a:r>
              <a:rPr lang="es-PE" dirty="0">
                <a:solidFill>
                  <a:schemeClr val="tx1"/>
                </a:solidFill>
              </a:rPr>
              <a:t>a los estudiantes que reflexionen individualmente acerca de la identidad de los adolescentes en la actualidad. Luego, explicarles en qué consiste el proceso de construcción de la identidad y su importancia en el desarrollo integral. </a:t>
            </a:r>
            <a:endParaRPr lang="es-PE" dirty="0" smtClean="0">
              <a:solidFill>
                <a:schemeClr val="tx1"/>
              </a:solidFill>
            </a:endParaRPr>
          </a:p>
          <a:p>
            <a:pPr marL="342900" indent="-342900" algn="just">
              <a:buFont typeface="+mj-lt"/>
              <a:buAutoNum type="alphaLcParenR"/>
            </a:pPr>
            <a:r>
              <a:rPr lang="es-PE" dirty="0" smtClean="0">
                <a:solidFill>
                  <a:schemeClr val="tx1"/>
                </a:solidFill>
              </a:rPr>
              <a:t>Pedir </a:t>
            </a:r>
            <a:r>
              <a:rPr lang="es-PE" dirty="0">
                <a:solidFill>
                  <a:schemeClr val="tx1"/>
                </a:solidFill>
              </a:rPr>
              <a:t>a los estudiantes que entrevisten a algún familiar y le pregunten qué les ha ayudado a construir su identidad a lo largo de su vida. Luego, solicitarles que, a partir de sus hallazgos, realicen una exposición acerca de la construcción de la identidad.</a:t>
            </a:r>
            <a:endParaRPr lang="es-PE" b="1" i="1" dirty="0">
              <a:solidFill>
                <a:schemeClr val="tx1"/>
              </a:solidFill>
            </a:endParaRPr>
          </a:p>
        </p:txBody>
      </p:sp>
    </p:spTree>
    <p:extLst>
      <p:ext uri="{BB962C8B-B14F-4D97-AF65-F5344CB8AC3E}">
        <p14:creationId xmlns:p14="http://schemas.microsoft.com/office/powerpoint/2010/main" val="414267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5</a:t>
            </a:r>
            <a:r>
              <a:rPr lang="es-MX" dirty="0" smtClean="0">
                <a:solidFill>
                  <a:schemeClr val="tx1"/>
                </a:solidFill>
              </a:rPr>
              <a:t>.- En una reunión colegiada de la IE 15984 de </a:t>
            </a:r>
            <a:r>
              <a:rPr lang="es-MX" dirty="0" err="1" smtClean="0">
                <a:solidFill>
                  <a:schemeClr val="tx1"/>
                </a:solidFill>
              </a:rPr>
              <a:t>Sáncor</a:t>
            </a:r>
            <a:r>
              <a:rPr lang="es-MX" dirty="0" smtClean="0">
                <a:solidFill>
                  <a:schemeClr val="tx1"/>
                </a:solidFill>
              </a:rPr>
              <a:t>, tres docentes comentan sobre el enfoque del área de Persona Social y se escucha los siguientes comentarios:</a:t>
            </a:r>
          </a:p>
          <a:p>
            <a:r>
              <a:rPr lang="es-MX" b="1" dirty="0" smtClean="0">
                <a:solidFill>
                  <a:schemeClr val="tx1"/>
                </a:solidFill>
              </a:rPr>
              <a:t>Docente Roxana</a:t>
            </a:r>
            <a:r>
              <a:rPr lang="es-MX" dirty="0" smtClean="0">
                <a:solidFill>
                  <a:schemeClr val="tx1"/>
                </a:solidFill>
              </a:rPr>
              <a:t>: El área de Personal Social se desarrolla en el marco del enfoque desarrollo Personal y convivencia democrática.</a:t>
            </a:r>
          </a:p>
          <a:p>
            <a:r>
              <a:rPr lang="es-MX" b="1" dirty="0" smtClean="0">
                <a:solidFill>
                  <a:schemeClr val="tx1"/>
                </a:solidFill>
              </a:rPr>
              <a:t>Docente Adalberto:</a:t>
            </a:r>
            <a:r>
              <a:rPr lang="es-PE" dirty="0" smtClean="0">
                <a:solidFill>
                  <a:schemeClr val="tx1"/>
                </a:solidFill>
              </a:rPr>
              <a:t>El área de Personal Social del Currículo Nacional de la Educación Básica se desarrolla en el marco de dos enfoques complementarios: desarrollo personal y ciudadanía activa.</a:t>
            </a:r>
          </a:p>
          <a:p>
            <a:r>
              <a:rPr lang="es-MX" b="1" dirty="0" smtClean="0">
                <a:solidFill>
                  <a:schemeClr val="tx1"/>
                </a:solidFill>
              </a:rPr>
              <a:t>Docente José: </a:t>
            </a:r>
            <a:r>
              <a:rPr lang="es-PE" dirty="0" smtClean="0">
                <a:solidFill>
                  <a:schemeClr val="tx1"/>
                </a:solidFill>
              </a:rPr>
              <a:t>Es importante señalar que los  enfoques de Personal Social están en concordancia con la Ley General de Educación, el Proyecto Educativo Nacional, los objetivos de la Educación Básica y los enfoques transversales del Currículo Nacional de la Educación Básica (CNEB). </a:t>
            </a:r>
          </a:p>
          <a:p>
            <a:endParaRPr lang="es-MX" dirty="0">
              <a:solidFill>
                <a:schemeClr val="tx1"/>
              </a:solidFill>
            </a:endParaRPr>
          </a:p>
          <a:p>
            <a:r>
              <a:rPr lang="es-MX" dirty="0" smtClean="0">
                <a:solidFill>
                  <a:schemeClr val="tx1"/>
                </a:solidFill>
              </a:rPr>
              <a:t>¿Con qué docente o docentes estás de acuerdo?</a:t>
            </a:r>
          </a:p>
          <a:p>
            <a:endParaRPr lang="es-MX" dirty="0">
              <a:solidFill>
                <a:schemeClr val="tx1"/>
              </a:solidFill>
            </a:endParaRPr>
          </a:p>
          <a:p>
            <a:pPr marL="342900" indent="-342900">
              <a:buFont typeface="+mj-lt"/>
              <a:buAutoNum type="alphaLcParenR"/>
            </a:pPr>
            <a:r>
              <a:rPr lang="es-MX" dirty="0" smtClean="0">
                <a:solidFill>
                  <a:schemeClr val="tx1"/>
                </a:solidFill>
              </a:rPr>
              <a:t>Docente Roxana.</a:t>
            </a:r>
          </a:p>
          <a:p>
            <a:pPr marL="342900" indent="-342900">
              <a:buFont typeface="+mj-lt"/>
              <a:buAutoNum type="alphaLcParenR"/>
            </a:pPr>
            <a:r>
              <a:rPr lang="es-MX" dirty="0" smtClean="0">
                <a:solidFill>
                  <a:schemeClr val="tx1"/>
                </a:solidFill>
              </a:rPr>
              <a:t>Adalberto y José</a:t>
            </a:r>
          </a:p>
          <a:p>
            <a:pPr marL="342900" indent="-342900">
              <a:buFont typeface="+mj-lt"/>
              <a:buAutoNum type="alphaLcParenR"/>
            </a:pPr>
            <a:r>
              <a:rPr lang="es-MX" dirty="0" smtClean="0">
                <a:solidFill>
                  <a:schemeClr val="tx1"/>
                </a:solidFill>
              </a:rPr>
              <a:t>Con los tres docentes.</a:t>
            </a:r>
          </a:p>
          <a:p>
            <a:endParaRPr lang="es-PE" dirty="0">
              <a:solidFill>
                <a:schemeClr val="tx1"/>
              </a:solidFill>
            </a:endParaRPr>
          </a:p>
        </p:txBody>
      </p:sp>
    </p:spTree>
    <p:extLst>
      <p:ext uri="{BB962C8B-B14F-4D97-AF65-F5344CB8AC3E}">
        <p14:creationId xmlns:p14="http://schemas.microsoft.com/office/powerpoint/2010/main" val="276064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solidFill>
              </a:rPr>
              <a:t>6</a:t>
            </a:r>
            <a:r>
              <a:rPr lang="es-PE" dirty="0" smtClean="0">
                <a:solidFill>
                  <a:schemeClr val="tx1"/>
                </a:solidFill>
              </a:rPr>
              <a:t>.- Tres docentes comentan sobre la inteligencia intrapersonal. Estas son sus apreciaciones sobre el tema:</a:t>
            </a:r>
          </a:p>
          <a:p>
            <a:pPr marL="285750" indent="-285750" algn="just">
              <a:buFont typeface="Arial" panose="020B0604020202020204" pitchFamily="34" charset="0"/>
              <a:buChar char="•"/>
            </a:pPr>
            <a:r>
              <a:rPr lang="es-PE" b="1" dirty="0" smtClean="0">
                <a:solidFill>
                  <a:schemeClr val="tx1"/>
                </a:solidFill>
              </a:rPr>
              <a:t>Docente Hernán</a:t>
            </a:r>
            <a:r>
              <a:rPr lang="es-PE" dirty="0" smtClean="0">
                <a:solidFill>
                  <a:schemeClr val="tx1"/>
                </a:solidFill>
              </a:rPr>
              <a:t>: la inteligencia intrapersonal es la capacidad de conocernos, autoanalizarnos y entender cómo somos, cómo son los procesos de nuestros pensamientos y nuestras emociones, cómo reaccionamos y cuáles son nuestros defectos y virtudes.</a:t>
            </a:r>
          </a:p>
          <a:p>
            <a:pPr marL="285750" indent="-285750" algn="just">
              <a:buFont typeface="Arial" panose="020B0604020202020204" pitchFamily="34" charset="0"/>
              <a:buChar char="•"/>
            </a:pPr>
            <a:r>
              <a:rPr lang="es-PE" b="1" dirty="0" smtClean="0">
                <a:solidFill>
                  <a:schemeClr val="tx1"/>
                </a:solidFill>
              </a:rPr>
              <a:t>Docente Julia: </a:t>
            </a:r>
            <a:r>
              <a:rPr lang="es-PE" dirty="0" smtClean="0">
                <a:solidFill>
                  <a:schemeClr val="tx1"/>
                </a:solidFill>
              </a:rPr>
              <a:t>La inteligencia intrapersonal debe desarrollarse a partir de la juventud porque si a los jóvenes les brindamos oportunidades  para que identifiquen sus características personales, sus habilidades y sus limitaciones, podrán avanzar paulatinamente hacia la identificación y gestión de sus emociones y potencialidades, algo que en los niños no se puede lograr</a:t>
            </a:r>
          </a:p>
          <a:p>
            <a:pPr marL="285750" indent="-285750" algn="just">
              <a:buFont typeface="Arial" panose="020B0604020202020204" pitchFamily="34" charset="0"/>
              <a:buChar char="•"/>
            </a:pPr>
            <a:r>
              <a:rPr lang="es-PE" dirty="0" smtClean="0">
                <a:solidFill>
                  <a:schemeClr val="tx1"/>
                </a:solidFill>
              </a:rPr>
              <a:t> </a:t>
            </a:r>
            <a:r>
              <a:rPr lang="es-PE" b="1" dirty="0" smtClean="0">
                <a:solidFill>
                  <a:schemeClr val="tx1"/>
                </a:solidFill>
              </a:rPr>
              <a:t>Docente Camila</a:t>
            </a:r>
            <a:r>
              <a:rPr lang="es-PE" dirty="0" smtClean="0">
                <a:solidFill>
                  <a:schemeClr val="tx1"/>
                </a:solidFill>
              </a:rPr>
              <a:t>: No estoy de acuerdo contigo Julia, porque esa imagen de nosotros mismos nos permite ser más eficaces en nuestra vida. Por ello, el desarrollo de la inteligencia intrapersonal se debe iniciar en la niñez.</a:t>
            </a:r>
          </a:p>
          <a:p>
            <a:pPr marL="285750" indent="-285750" algn="just">
              <a:buFont typeface="Arial" panose="020B0604020202020204" pitchFamily="34" charset="0"/>
              <a:buChar char="•"/>
            </a:pPr>
            <a:endParaRPr lang="es-PE" dirty="0" smtClean="0">
              <a:solidFill>
                <a:schemeClr val="tx1"/>
              </a:solidFill>
            </a:endParaRPr>
          </a:p>
          <a:p>
            <a:pPr algn="just"/>
            <a:r>
              <a:rPr lang="es-MX" b="1" dirty="0" smtClean="0">
                <a:solidFill>
                  <a:schemeClr val="tx1"/>
                </a:solidFill>
              </a:rPr>
              <a:t>¿Qué docente tiene una versión equivocada de lo que es la inteligencia intrapersonal?</a:t>
            </a:r>
          </a:p>
          <a:p>
            <a:pPr algn="just"/>
            <a:endParaRPr lang="es-MX" dirty="0">
              <a:solidFill>
                <a:schemeClr val="tx1"/>
              </a:solidFill>
            </a:endParaRPr>
          </a:p>
          <a:p>
            <a:pPr marL="342900" indent="-342900" algn="just">
              <a:buFont typeface="+mj-lt"/>
              <a:buAutoNum type="alphaLcParenR"/>
            </a:pPr>
            <a:r>
              <a:rPr lang="es-MX" dirty="0" smtClean="0">
                <a:solidFill>
                  <a:schemeClr val="tx1"/>
                </a:solidFill>
              </a:rPr>
              <a:t>Docente Hernán.</a:t>
            </a:r>
          </a:p>
          <a:p>
            <a:pPr marL="342900" indent="-342900" algn="just">
              <a:buFont typeface="+mj-lt"/>
              <a:buAutoNum type="alphaLcParenR"/>
            </a:pPr>
            <a:r>
              <a:rPr lang="es-MX" dirty="0" smtClean="0">
                <a:solidFill>
                  <a:schemeClr val="tx1"/>
                </a:solidFill>
              </a:rPr>
              <a:t>Docente Julia.</a:t>
            </a:r>
          </a:p>
          <a:p>
            <a:pPr marL="342900" indent="-342900" algn="just">
              <a:buFont typeface="+mj-lt"/>
              <a:buAutoNum type="alphaLcParenR"/>
            </a:pPr>
            <a:r>
              <a:rPr lang="es-MX" dirty="0" smtClean="0">
                <a:solidFill>
                  <a:schemeClr val="tx1"/>
                </a:solidFill>
              </a:rPr>
              <a:t>Docente Camila.</a:t>
            </a:r>
            <a:endParaRPr lang="es-PE" dirty="0" smtClean="0">
              <a:solidFill>
                <a:schemeClr val="tx1"/>
              </a:solidFill>
            </a:endParaRPr>
          </a:p>
        </p:txBody>
      </p:sp>
    </p:spTree>
    <p:extLst>
      <p:ext uri="{BB962C8B-B14F-4D97-AF65-F5344CB8AC3E}">
        <p14:creationId xmlns:p14="http://schemas.microsoft.com/office/powerpoint/2010/main" val="420647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solidFill>
                  <a:schemeClr val="tx1"/>
                </a:solidFill>
              </a:rPr>
              <a:t>7</a:t>
            </a:r>
            <a:r>
              <a:rPr lang="es-PE" dirty="0" smtClean="0">
                <a:solidFill>
                  <a:schemeClr val="tx1"/>
                </a:solidFill>
              </a:rPr>
              <a:t>.- En un GIA de Personal  Social, Aurora, docente fortaleza, está abordando los conceptos claves vinculados al enfoque de  Desarrollo personal y  muestra una diapositiva con estas expresiones:</a:t>
            </a:r>
          </a:p>
          <a:p>
            <a:r>
              <a:rPr lang="es-PE" dirty="0" smtClean="0">
                <a:solidFill>
                  <a:schemeClr val="tx1"/>
                </a:solidFill>
              </a:rPr>
              <a:t>“Capacidad de gobernarse a sí mismo”</a:t>
            </a:r>
          </a:p>
          <a:p>
            <a:r>
              <a:rPr lang="es-PE" dirty="0" smtClean="0">
                <a:solidFill>
                  <a:schemeClr val="tx1"/>
                </a:solidFill>
              </a:rPr>
              <a:t>“ Pensar por sí mismo con sentido crítico”. </a:t>
            </a:r>
          </a:p>
          <a:p>
            <a:r>
              <a:rPr lang="es-PE" dirty="0" smtClean="0">
                <a:solidFill>
                  <a:schemeClr val="tx1"/>
                </a:solidFill>
              </a:rPr>
              <a:t>” Las niñas y los niños deben ejercitarse en el análisis de situaciones y en la toma de decisiones, para que —con esta base— puedan decidir sus acciones de acuerdo con su nivel de desarrollo y maduración”</a:t>
            </a:r>
          </a:p>
          <a:p>
            <a:endParaRPr lang="es-MX" dirty="0">
              <a:solidFill>
                <a:schemeClr val="tx1"/>
              </a:solidFill>
            </a:endParaRPr>
          </a:p>
          <a:p>
            <a:r>
              <a:rPr lang="es-MX" b="1" dirty="0" smtClean="0">
                <a:solidFill>
                  <a:schemeClr val="tx1"/>
                </a:solidFill>
              </a:rPr>
              <a:t>¿A qué concepto clave vinculado con el enfoque de desarrollo personal hace referencia la literatura presentada por Aurora?</a:t>
            </a:r>
          </a:p>
          <a:p>
            <a:endParaRPr lang="es-MX" dirty="0">
              <a:solidFill>
                <a:schemeClr val="tx1"/>
              </a:solidFill>
            </a:endParaRPr>
          </a:p>
          <a:p>
            <a:pPr marL="342900" indent="-342900">
              <a:buFont typeface="+mj-lt"/>
              <a:buAutoNum type="alphaLcParenR"/>
            </a:pPr>
            <a:r>
              <a:rPr lang="es-MX" dirty="0" smtClean="0">
                <a:solidFill>
                  <a:schemeClr val="tx1"/>
                </a:solidFill>
              </a:rPr>
              <a:t>Asertividad.</a:t>
            </a:r>
          </a:p>
          <a:p>
            <a:pPr marL="342900" indent="-342900">
              <a:buFont typeface="+mj-lt"/>
              <a:buAutoNum type="alphaLcParenR"/>
            </a:pPr>
            <a:r>
              <a:rPr lang="es-MX" dirty="0" smtClean="0">
                <a:solidFill>
                  <a:schemeClr val="tx1"/>
                </a:solidFill>
              </a:rPr>
              <a:t>Autonomía</a:t>
            </a:r>
          </a:p>
          <a:p>
            <a:pPr marL="342900" indent="-342900">
              <a:buFont typeface="+mj-lt"/>
              <a:buAutoNum type="alphaLcParenR"/>
            </a:pPr>
            <a:r>
              <a:rPr lang="es-MX" dirty="0" smtClean="0">
                <a:solidFill>
                  <a:schemeClr val="tx1"/>
                </a:solidFill>
              </a:rPr>
              <a:t>Proactividad</a:t>
            </a:r>
            <a:endParaRPr lang="es-PE" dirty="0" smtClean="0">
              <a:solidFill>
                <a:schemeClr val="tx1"/>
              </a:solidFill>
            </a:endParaRPr>
          </a:p>
          <a:p>
            <a:endParaRPr lang="es-PE" dirty="0">
              <a:solidFill>
                <a:schemeClr val="tx1"/>
              </a:solidFill>
            </a:endParaRPr>
          </a:p>
          <a:p>
            <a:endParaRPr lang="es-PE" dirty="0" smtClean="0">
              <a:solidFill>
                <a:schemeClr val="tx1"/>
              </a:solidFill>
            </a:endParaRPr>
          </a:p>
          <a:p>
            <a:endParaRPr lang="es-PE" dirty="0">
              <a:solidFill>
                <a:schemeClr val="tx1"/>
              </a:solidFill>
            </a:endParaRPr>
          </a:p>
        </p:txBody>
      </p:sp>
    </p:spTree>
    <p:extLst>
      <p:ext uri="{BB962C8B-B14F-4D97-AF65-F5344CB8AC3E}">
        <p14:creationId xmlns:p14="http://schemas.microsoft.com/office/powerpoint/2010/main" val="409755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r>
              <a:rPr lang="es-MX" dirty="0">
                <a:solidFill>
                  <a:schemeClr val="tx1"/>
                </a:solidFill>
              </a:rPr>
              <a:t>8</a:t>
            </a:r>
            <a:r>
              <a:rPr lang="es-MX" dirty="0" smtClean="0">
                <a:solidFill>
                  <a:schemeClr val="tx1"/>
                </a:solidFill>
              </a:rPr>
              <a:t>.- Carla, docente  de cuarto grado ha trabajado con sus estudiantes el proyecto titulado “Nuestra máquina del tiempo”, que tuvo entre sus productos el álbum personal de cada estudiante y ha recogido la siguiente evidencia de José, uno de sus estudiantes</a:t>
            </a:r>
          </a:p>
          <a:p>
            <a:endParaRPr lang="es-MX" dirty="0">
              <a:solidFill>
                <a:schemeClr val="tx1"/>
              </a:solidFill>
            </a:endParaRPr>
          </a:p>
          <a:p>
            <a:endParaRPr lang="es-MX" dirty="0" smtClean="0">
              <a:solidFill>
                <a:schemeClr val="tx1"/>
              </a:solidFill>
            </a:endParaRPr>
          </a:p>
          <a:p>
            <a:endParaRPr lang="es-MX" dirty="0" smtClean="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r>
              <a:rPr lang="es-MX" b="1" dirty="0" smtClean="0">
                <a:solidFill>
                  <a:schemeClr val="tx1"/>
                </a:solidFill>
              </a:rPr>
              <a:t>¿Qué </a:t>
            </a:r>
            <a:r>
              <a:rPr lang="es-MX" b="1" dirty="0">
                <a:solidFill>
                  <a:schemeClr val="tx1"/>
                </a:solidFill>
              </a:rPr>
              <a:t>concepto clave vinculado con el enfoque de desarrollo </a:t>
            </a:r>
            <a:r>
              <a:rPr lang="es-MX" b="1" dirty="0" smtClean="0">
                <a:solidFill>
                  <a:schemeClr val="tx1"/>
                </a:solidFill>
              </a:rPr>
              <a:t>personal </a:t>
            </a:r>
            <a:r>
              <a:rPr lang="es-MX" b="1" dirty="0">
                <a:solidFill>
                  <a:schemeClr val="tx1"/>
                </a:solidFill>
              </a:rPr>
              <a:t>evidencia </a:t>
            </a:r>
            <a:r>
              <a:rPr lang="es-MX" b="1" dirty="0" smtClean="0">
                <a:solidFill>
                  <a:schemeClr val="tx1"/>
                </a:solidFill>
              </a:rPr>
              <a:t>José en </a:t>
            </a:r>
            <a:r>
              <a:rPr lang="es-MX" b="1" dirty="0">
                <a:solidFill>
                  <a:schemeClr val="tx1"/>
                </a:solidFill>
              </a:rPr>
              <a:t>el </a:t>
            </a:r>
            <a:r>
              <a:rPr lang="es-MX" b="1" dirty="0" smtClean="0">
                <a:solidFill>
                  <a:schemeClr val="tx1"/>
                </a:solidFill>
              </a:rPr>
              <a:t>texto presentado ?</a:t>
            </a:r>
          </a:p>
          <a:p>
            <a:pPr marL="342900" indent="-342900">
              <a:buFont typeface="+mj-lt"/>
              <a:buAutoNum type="alphaLcParenR"/>
            </a:pPr>
            <a:r>
              <a:rPr lang="es-MX" dirty="0" smtClean="0">
                <a:solidFill>
                  <a:schemeClr val="tx1"/>
                </a:solidFill>
              </a:rPr>
              <a:t>Autoestima.</a:t>
            </a:r>
          </a:p>
          <a:p>
            <a:pPr marL="342900" indent="-342900">
              <a:buFont typeface="+mj-lt"/>
              <a:buAutoNum type="alphaLcParenR"/>
            </a:pPr>
            <a:r>
              <a:rPr lang="es-MX" dirty="0" smtClean="0">
                <a:solidFill>
                  <a:schemeClr val="tx1"/>
                </a:solidFill>
              </a:rPr>
              <a:t>Autoconocimiento</a:t>
            </a:r>
          </a:p>
          <a:p>
            <a:pPr marL="342900" indent="-342900">
              <a:buFont typeface="+mj-lt"/>
              <a:buAutoNum type="alphaLcParenR"/>
            </a:pPr>
            <a:r>
              <a:rPr lang="es-MX" dirty="0" smtClean="0">
                <a:solidFill>
                  <a:schemeClr val="tx1"/>
                </a:solidFill>
              </a:rPr>
              <a:t>Asertividad</a:t>
            </a:r>
          </a:p>
          <a:p>
            <a:pPr marL="342900" indent="-342900">
              <a:buFont typeface="+mj-lt"/>
              <a:buAutoNum type="alphaLcParenR"/>
            </a:pPr>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PE" dirty="0">
              <a:solidFill>
                <a:schemeClr val="tx1"/>
              </a:solidFill>
            </a:endParaRPr>
          </a:p>
        </p:txBody>
      </p:sp>
      <p:pic>
        <p:nvPicPr>
          <p:cNvPr id="2" name="Imagen 1"/>
          <p:cNvPicPr>
            <a:picLocks noChangeAspect="1"/>
          </p:cNvPicPr>
          <p:nvPr/>
        </p:nvPicPr>
        <p:blipFill rotWithShape="1">
          <a:blip r:embed="rId2"/>
          <a:srcRect l="27887" t="40634" r="29014" b="19129"/>
          <a:stretch/>
        </p:blipFill>
        <p:spPr>
          <a:xfrm>
            <a:off x="1575513" y="954645"/>
            <a:ext cx="6885905" cy="4021429"/>
          </a:xfrm>
          <a:prstGeom prst="rect">
            <a:avLst/>
          </a:prstGeom>
        </p:spPr>
      </p:pic>
    </p:spTree>
    <p:extLst>
      <p:ext uri="{BB962C8B-B14F-4D97-AF65-F5344CB8AC3E}">
        <p14:creationId xmlns:p14="http://schemas.microsoft.com/office/powerpoint/2010/main" val="218078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1"/>
                </a:solidFill>
              </a:rPr>
              <a:t>9</a:t>
            </a:r>
            <a:r>
              <a:rPr lang="es-MX" dirty="0" smtClean="0">
                <a:solidFill>
                  <a:schemeClr val="tx1"/>
                </a:solidFill>
              </a:rPr>
              <a:t>.- Tres docentes se encuentran dialogando sobre los conceptos claves vinculados </a:t>
            </a:r>
            <a:r>
              <a:rPr lang="es-MX" dirty="0">
                <a:solidFill>
                  <a:schemeClr val="tx1"/>
                </a:solidFill>
              </a:rPr>
              <a:t>con el enfoque de desarrollo </a:t>
            </a:r>
            <a:r>
              <a:rPr lang="es-MX" dirty="0" smtClean="0">
                <a:solidFill>
                  <a:schemeClr val="tx1"/>
                </a:solidFill>
              </a:rPr>
              <a:t>personal y comentan:</a:t>
            </a:r>
          </a:p>
          <a:p>
            <a:r>
              <a:rPr lang="es-MX" b="1" dirty="0" smtClean="0">
                <a:solidFill>
                  <a:schemeClr val="tx1"/>
                </a:solidFill>
              </a:rPr>
              <a:t>Docente Alberto: </a:t>
            </a:r>
            <a:r>
              <a:rPr lang="es-MX" dirty="0" smtClean="0">
                <a:solidFill>
                  <a:schemeClr val="tx1"/>
                </a:solidFill>
              </a:rPr>
              <a:t>Nosotros los docentes, para abordar el área de Personal Social debemos tener muy claro   los conceptos claves vinculados con el enfoque de desarrollo personal, y estos son los siguientes: Autoconcepto, autonomía, conocimiento de los demás y la reflexión crítica.</a:t>
            </a:r>
          </a:p>
          <a:p>
            <a:r>
              <a:rPr lang="es-MX" b="1" dirty="0" smtClean="0">
                <a:solidFill>
                  <a:schemeClr val="tx1"/>
                </a:solidFill>
              </a:rPr>
              <a:t>Docente Miguel: </a:t>
            </a:r>
            <a:r>
              <a:rPr lang="es-MX" dirty="0" smtClean="0">
                <a:solidFill>
                  <a:schemeClr val="tx1"/>
                </a:solidFill>
              </a:rPr>
              <a:t>Los conceptos claves de este importante enfoque son: Personalidad, autonomía, asertividad y democracia.</a:t>
            </a:r>
          </a:p>
          <a:p>
            <a:r>
              <a:rPr lang="es-MX" b="1" dirty="0" smtClean="0">
                <a:solidFill>
                  <a:schemeClr val="tx1"/>
                </a:solidFill>
              </a:rPr>
              <a:t>Docente Karina</a:t>
            </a:r>
            <a:r>
              <a:rPr lang="es-MX" dirty="0" smtClean="0">
                <a:solidFill>
                  <a:schemeClr val="tx1"/>
                </a:solidFill>
              </a:rPr>
              <a:t>: El conocimiento de los demás, al  que hace referencia Alberto, </a:t>
            </a:r>
            <a:r>
              <a:rPr lang="es-PE" dirty="0" smtClean="0">
                <a:solidFill>
                  <a:schemeClr val="tx1"/>
                </a:solidFill>
              </a:rPr>
              <a:t>demanda </a:t>
            </a:r>
            <a:r>
              <a:rPr lang="es-PE" dirty="0">
                <a:solidFill>
                  <a:schemeClr val="tx1"/>
                </a:solidFill>
              </a:rPr>
              <a:t>el desarrollo de habilidades sociales que favorezcan la construcción de relaciones positivas y empáticas; estas se relacionan con el aprendizaje de las habilidades de la inteligencia social</a:t>
            </a:r>
            <a:r>
              <a:rPr lang="es-PE" dirty="0" smtClean="0">
                <a:solidFill>
                  <a:schemeClr val="tx1"/>
                </a:solidFill>
              </a:rPr>
              <a:t>.</a:t>
            </a:r>
          </a:p>
          <a:p>
            <a:endParaRPr lang="es-MX" dirty="0">
              <a:solidFill>
                <a:schemeClr val="tx1"/>
              </a:solidFill>
            </a:endParaRPr>
          </a:p>
          <a:p>
            <a:r>
              <a:rPr lang="es-MX" b="1" dirty="0" smtClean="0">
                <a:solidFill>
                  <a:schemeClr val="tx1"/>
                </a:solidFill>
              </a:rPr>
              <a:t>¿Qué docente tiene una visión equivocada de los </a:t>
            </a:r>
            <a:r>
              <a:rPr lang="es-MX" b="1" dirty="0">
                <a:solidFill>
                  <a:schemeClr val="tx1"/>
                </a:solidFill>
              </a:rPr>
              <a:t>conceptos claves vinculados con el enfoque de desarrollo personal </a:t>
            </a:r>
            <a:r>
              <a:rPr lang="es-MX" b="1" dirty="0" smtClean="0">
                <a:solidFill>
                  <a:schemeClr val="tx1"/>
                </a:solidFill>
              </a:rPr>
              <a:t>?</a:t>
            </a:r>
          </a:p>
          <a:p>
            <a:endParaRPr lang="es-MX" dirty="0">
              <a:solidFill>
                <a:schemeClr val="tx1"/>
              </a:solidFill>
            </a:endParaRPr>
          </a:p>
          <a:p>
            <a:pPr marL="342900" indent="-342900">
              <a:buFont typeface="+mj-lt"/>
              <a:buAutoNum type="alphaLcParenR"/>
            </a:pPr>
            <a:r>
              <a:rPr lang="es-MX" dirty="0" smtClean="0">
                <a:solidFill>
                  <a:schemeClr val="tx1"/>
                </a:solidFill>
              </a:rPr>
              <a:t>Docente Alberto</a:t>
            </a:r>
          </a:p>
          <a:p>
            <a:pPr marL="342900" indent="-342900">
              <a:buFont typeface="+mj-lt"/>
              <a:buAutoNum type="alphaLcParenR"/>
            </a:pPr>
            <a:r>
              <a:rPr lang="es-MX" dirty="0" smtClean="0">
                <a:solidFill>
                  <a:schemeClr val="tx1"/>
                </a:solidFill>
              </a:rPr>
              <a:t>Docente Miguel.</a:t>
            </a:r>
          </a:p>
          <a:p>
            <a:pPr marL="342900" indent="-342900">
              <a:buFont typeface="+mj-lt"/>
              <a:buAutoNum type="alphaLcParenR"/>
            </a:pPr>
            <a:r>
              <a:rPr lang="es-MX" dirty="0" smtClean="0">
                <a:solidFill>
                  <a:schemeClr val="tx1"/>
                </a:solidFill>
              </a:rPr>
              <a:t>Docente Karina.</a:t>
            </a:r>
          </a:p>
          <a:p>
            <a:pPr algn="ctr"/>
            <a:r>
              <a:rPr lang="es-MX" b="1" dirty="0" smtClean="0">
                <a:solidFill>
                  <a:schemeClr val="tx1"/>
                </a:solidFill>
              </a:rPr>
              <a:t> </a:t>
            </a:r>
            <a:endParaRPr lang="es-PE" b="1" dirty="0">
              <a:solidFill>
                <a:schemeClr val="tx1"/>
              </a:solidFill>
            </a:endParaRPr>
          </a:p>
        </p:txBody>
      </p:sp>
    </p:spTree>
    <p:extLst>
      <p:ext uri="{BB962C8B-B14F-4D97-AF65-F5344CB8AC3E}">
        <p14:creationId xmlns:p14="http://schemas.microsoft.com/office/powerpoint/2010/main" val="55538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smtClean="0">
                <a:solidFill>
                  <a:schemeClr val="tx1"/>
                </a:solidFill>
                <a:latin typeface="Arial Black" panose="020B0A04020102020204" pitchFamily="34" charset="0"/>
              </a:rPr>
              <a:t>10.- </a:t>
            </a:r>
            <a:r>
              <a:rPr lang="es-PE" dirty="0" smtClean="0">
                <a:solidFill>
                  <a:schemeClr val="tx1"/>
                </a:solidFill>
              </a:rPr>
              <a:t>Martha aprovecha la entrevista de inicio de año para obtener información sobre sus estudiantes. Aquí la vemos conversando con la madre y el padre de Carlos Puri, un niño del distrito de Condoroma, provincia de Espinar (Cusco), que acaba de llegar a Arequipa.</a:t>
            </a:r>
          </a:p>
          <a:p>
            <a:r>
              <a:rPr lang="es-MX" b="1" dirty="0" smtClean="0">
                <a:solidFill>
                  <a:schemeClr val="tx1"/>
                </a:solidFill>
              </a:rPr>
              <a:t>Martha</a:t>
            </a:r>
            <a:r>
              <a:rPr lang="es-MX" dirty="0" smtClean="0">
                <a:solidFill>
                  <a:schemeClr val="tx1"/>
                </a:solidFill>
              </a:rPr>
              <a:t>:</a:t>
            </a:r>
            <a:r>
              <a:rPr lang="es-PE" dirty="0" smtClean="0">
                <a:solidFill>
                  <a:schemeClr val="tx1"/>
                </a:solidFill>
              </a:rPr>
              <a:t>¿Cuáles son las actividades que solía realizar Carlos en Condoroma?</a:t>
            </a:r>
          </a:p>
          <a:p>
            <a:r>
              <a:rPr lang="es-MX" b="1" dirty="0" smtClean="0">
                <a:solidFill>
                  <a:schemeClr val="tx1"/>
                </a:solidFill>
              </a:rPr>
              <a:t>Mamá de Carlos</a:t>
            </a:r>
            <a:r>
              <a:rPr lang="es-MX" dirty="0" smtClean="0">
                <a:solidFill>
                  <a:schemeClr val="tx1"/>
                </a:solidFill>
              </a:rPr>
              <a:t>: </a:t>
            </a:r>
            <a:r>
              <a:rPr lang="es-PE" dirty="0" smtClean="0">
                <a:solidFill>
                  <a:schemeClr val="tx1"/>
                </a:solidFill>
              </a:rPr>
              <a:t>Le gustaba jugar con la pelota y cantar canciones en </a:t>
            </a:r>
          </a:p>
          <a:p>
            <a:r>
              <a:rPr lang="es-PE" dirty="0" smtClean="0">
                <a:solidFill>
                  <a:schemeClr val="tx1"/>
                </a:solidFill>
              </a:rPr>
              <a:t>quechua que le enseñó mi papá.</a:t>
            </a:r>
          </a:p>
          <a:p>
            <a:r>
              <a:rPr lang="es-MX" b="1" dirty="0" smtClean="0">
                <a:solidFill>
                  <a:schemeClr val="tx1"/>
                </a:solidFill>
              </a:rPr>
              <a:t>Martha:</a:t>
            </a:r>
            <a:r>
              <a:rPr lang="es-MX" dirty="0" smtClean="0">
                <a:solidFill>
                  <a:schemeClr val="tx1"/>
                </a:solidFill>
              </a:rPr>
              <a:t> </a:t>
            </a:r>
            <a:r>
              <a:rPr lang="es-PE" dirty="0" smtClean="0">
                <a:solidFill>
                  <a:schemeClr val="tx1"/>
                </a:solidFill>
              </a:rPr>
              <a:t>¡Qué lindo! Y ¿Cómo le iba en la escuela?</a:t>
            </a:r>
          </a:p>
          <a:p>
            <a:r>
              <a:rPr lang="es-MX" b="1" dirty="0" smtClean="0">
                <a:solidFill>
                  <a:schemeClr val="tx1"/>
                </a:solidFill>
              </a:rPr>
              <a:t>Mamá de Carlos</a:t>
            </a:r>
            <a:r>
              <a:rPr lang="es-MX" dirty="0" smtClean="0">
                <a:solidFill>
                  <a:schemeClr val="tx1"/>
                </a:solidFill>
              </a:rPr>
              <a:t>: </a:t>
            </a:r>
            <a:r>
              <a:rPr lang="es-PE" dirty="0" smtClean="0">
                <a:solidFill>
                  <a:schemeClr val="tx1"/>
                </a:solidFill>
              </a:rPr>
              <a:t>Le iba muy bien, le gustaba mucho leer.</a:t>
            </a:r>
          </a:p>
          <a:p>
            <a:r>
              <a:rPr lang="es-PE" dirty="0" smtClean="0">
                <a:solidFill>
                  <a:schemeClr val="tx1"/>
                </a:solidFill>
              </a:rPr>
              <a:t>Finalmente, después de un breve diálogo... </a:t>
            </a:r>
          </a:p>
          <a:p>
            <a:r>
              <a:rPr lang="es-PE" b="1" dirty="0" smtClean="0">
                <a:solidFill>
                  <a:schemeClr val="tx1"/>
                </a:solidFill>
              </a:rPr>
              <a:t>Martha:</a:t>
            </a:r>
            <a:r>
              <a:rPr lang="es-PE" dirty="0" smtClean="0">
                <a:solidFill>
                  <a:schemeClr val="tx1"/>
                </a:solidFill>
              </a:rPr>
              <a:t> ¿Hay algo que desearían contarme sobre Carlos? </a:t>
            </a:r>
          </a:p>
          <a:p>
            <a:r>
              <a:rPr lang="es-PE" b="1" dirty="0" smtClean="0">
                <a:solidFill>
                  <a:schemeClr val="tx1"/>
                </a:solidFill>
              </a:rPr>
              <a:t>Mamá de </a:t>
            </a:r>
            <a:r>
              <a:rPr lang="es-PE" b="1" dirty="0">
                <a:solidFill>
                  <a:schemeClr val="tx1"/>
                </a:solidFill>
              </a:rPr>
              <a:t>C</a:t>
            </a:r>
            <a:r>
              <a:rPr lang="es-PE" b="1" dirty="0" smtClean="0">
                <a:solidFill>
                  <a:schemeClr val="tx1"/>
                </a:solidFill>
              </a:rPr>
              <a:t>arlos</a:t>
            </a:r>
            <a:r>
              <a:rPr lang="es-PE" dirty="0" smtClean="0">
                <a:solidFill>
                  <a:schemeClr val="tx1"/>
                </a:solidFill>
              </a:rPr>
              <a:t>: Estamos preocupados porque Carlos habla principalmente</a:t>
            </a:r>
          </a:p>
          <a:p>
            <a:r>
              <a:rPr lang="es-PE" dirty="0" smtClean="0">
                <a:solidFill>
                  <a:schemeClr val="tx1"/>
                </a:solidFill>
              </a:rPr>
              <a:t> en quechua. Tememos que se burlen de él por su acento al hablar el castellano.</a:t>
            </a:r>
          </a:p>
          <a:p>
            <a:r>
              <a:rPr lang="es-PE" b="1" dirty="0" smtClean="0">
                <a:solidFill>
                  <a:schemeClr val="tx1"/>
                </a:solidFill>
              </a:rPr>
              <a:t>Martha</a:t>
            </a:r>
            <a:r>
              <a:rPr lang="es-PE" dirty="0" smtClean="0">
                <a:solidFill>
                  <a:schemeClr val="tx1"/>
                </a:solidFill>
              </a:rPr>
              <a:t>:  ¿Por qué teme eso, señora?</a:t>
            </a:r>
          </a:p>
          <a:p>
            <a:r>
              <a:rPr lang="es-PE" b="1" dirty="0" smtClean="0">
                <a:solidFill>
                  <a:schemeClr val="tx1"/>
                </a:solidFill>
              </a:rPr>
              <a:t>Mamá de Carlos</a:t>
            </a:r>
            <a:r>
              <a:rPr lang="es-PE" dirty="0" smtClean="0">
                <a:solidFill>
                  <a:schemeClr val="tx1"/>
                </a:solidFill>
              </a:rPr>
              <a:t>: Porque me pasó a mí cuando era niña</a:t>
            </a:r>
          </a:p>
          <a:p>
            <a:r>
              <a:rPr lang="es-PE" b="1" dirty="0" smtClean="0">
                <a:solidFill>
                  <a:schemeClr val="tx1"/>
                </a:solidFill>
              </a:rPr>
              <a:t>Martha</a:t>
            </a:r>
            <a:r>
              <a:rPr lang="es-PE" dirty="0" smtClean="0">
                <a:solidFill>
                  <a:schemeClr val="tx1"/>
                </a:solidFill>
              </a:rPr>
              <a:t>: No se preocupe. Yo quiero que cada niño se sienta bienvenido y apreciado.</a:t>
            </a:r>
          </a:p>
          <a:p>
            <a:r>
              <a:rPr lang="es-PE" b="1" dirty="0" smtClean="0">
                <a:solidFill>
                  <a:schemeClr val="tx1"/>
                </a:solidFill>
              </a:rPr>
              <a:t>Mamá de Carlos</a:t>
            </a:r>
            <a:r>
              <a:rPr lang="es-PE" dirty="0" smtClean="0">
                <a:solidFill>
                  <a:schemeClr val="tx1"/>
                </a:solidFill>
              </a:rPr>
              <a:t>: !Gracias, profesora!</a:t>
            </a:r>
          </a:p>
          <a:p>
            <a:endParaRPr lang="es-PE" dirty="0" smtClean="0">
              <a:solidFill>
                <a:schemeClr val="tx1"/>
              </a:solidFill>
            </a:endParaRPr>
          </a:p>
          <a:p>
            <a:r>
              <a:rPr lang="es-MX" dirty="0" smtClean="0">
                <a:solidFill>
                  <a:schemeClr val="tx1"/>
                </a:solidFill>
              </a:rPr>
              <a:t>Dada esta situación: Martha Planteó la estrategia del bingo tal como se muestra en la imagen. </a:t>
            </a:r>
            <a:r>
              <a:rPr lang="es-MX" b="1" dirty="0" smtClean="0">
                <a:solidFill>
                  <a:schemeClr val="tx1"/>
                </a:solidFill>
              </a:rPr>
              <a:t>¿Cuál era el propósito de Martha con este juego?</a:t>
            </a:r>
          </a:p>
          <a:p>
            <a:endParaRPr lang="es-MX" dirty="0" smtClean="0">
              <a:solidFill>
                <a:schemeClr val="tx1"/>
              </a:solidFill>
            </a:endParaRPr>
          </a:p>
          <a:p>
            <a:pPr marL="342900" indent="-342900">
              <a:buFont typeface="+mj-lt"/>
              <a:buAutoNum type="alphaLcParenR"/>
            </a:pPr>
            <a:r>
              <a:rPr lang="es-MX" dirty="0" smtClean="0">
                <a:solidFill>
                  <a:schemeClr val="tx1"/>
                </a:solidFill>
              </a:rPr>
              <a:t>Explicar a los estudiantes que debemos construir relaciones positivas con todos los estudiantes y que es muy importante el conocimiento de los demás.</a:t>
            </a:r>
          </a:p>
          <a:p>
            <a:pPr marL="342900" indent="-342900">
              <a:buFont typeface="+mj-lt"/>
              <a:buAutoNum type="alphaLcParenR"/>
            </a:pPr>
            <a:r>
              <a:rPr lang="es-PE" dirty="0" smtClean="0">
                <a:solidFill>
                  <a:schemeClr val="tx1"/>
                </a:solidFill>
              </a:rPr>
              <a:t> </a:t>
            </a:r>
            <a:r>
              <a:rPr lang="es-PE" dirty="0">
                <a:solidFill>
                  <a:schemeClr val="tx1"/>
                </a:solidFill>
              </a:rPr>
              <a:t>R</a:t>
            </a:r>
            <a:r>
              <a:rPr lang="es-PE" dirty="0" smtClean="0">
                <a:solidFill>
                  <a:schemeClr val="tx1"/>
                </a:solidFill>
              </a:rPr>
              <a:t>esaltar en cada estudiante sus habilidades con el propósito de que cada uno de ellos recibiera reconocimiento de sus compañeros.</a:t>
            </a:r>
          </a:p>
          <a:p>
            <a:pPr marL="342900" indent="-342900">
              <a:buFont typeface="+mj-lt"/>
              <a:buAutoNum type="alphaLcParenR"/>
            </a:pPr>
            <a:r>
              <a:rPr lang="es-MX" dirty="0" smtClean="0">
                <a:solidFill>
                  <a:schemeClr val="tx1"/>
                </a:solidFill>
              </a:rPr>
              <a:t>Que los niños se diviertan un momento jugando al bingo para luego empezar la sesión con entusiasmo.. </a:t>
            </a:r>
            <a:endParaRPr lang="es-PE" dirty="0">
              <a:solidFill>
                <a:schemeClr val="tx1"/>
              </a:solidFill>
            </a:endParaRPr>
          </a:p>
        </p:txBody>
      </p:sp>
      <p:pic>
        <p:nvPicPr>
          <p:cNvPr id="3" name="Imagen 2"/>
          <p:cNvPicPr>
            <a:picLocks noChangeAspect="1"/>
          </p:cNvPicPr>
          <p:nvPr/>
        </p:nvPicPr>
        <p:blipFill rotWithShape="1">
          <a:blip r:embed="rId2"/>
          <a:srcRect l="34859" t="35481" r="42113" b="11002"/>
          <a:stretch/>
        </p:blipFill>
        <p:spPr>
          <a:xfrm>
            <a:off x="8023537" y="695459"/>
            <a:ext cx="3940935" cy="3825025"/>
          </a:xfrm>
          <a:prstGeom prst="rect">
            <a:avLst/>
          </a:prstGeom>
        </p:spPr>
      </p:pic>
    </p:spTree>
    <p:extLst>
      <p:ext uri="{BB962C8B-B14F-4D97-AF65-F5344CB8AC3E}">
        <p14:creationId xmlns:p14="http://schemas.microsoft.com/office/powerpoint/2010/main" val="355008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879" y="12879"/>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11.- Si el propósito de la docente es que </a:t>
            </a:r>
            <a:r>
              <a:rPr lang="es-MX" b="1" dirty="0" smtClean="0">
                <a:solidFill>
                  <a:schemeClr val="tx1"/>
                </a:solidFill>
              </a:rPr>
              <a:t>sus estudiantes reciban el reconocimiento </a:t>
            </a:r>
            <a:r>
              <a:rPr lang="es-MX" dirty="0" smtClean="0">
                <a:solidFill>
                  <a:schemeClr val="tx1"/>
                </a:solidFill>
              </a:rPr>
              <a:t>de sus compañeros</a:t>
            </a:r>
            <a:r>
              <a:rPr lang="es-MX" b="1" dirty="0" smtClean="0">
                <a:solidFill>
                  <a:schemeClr val="tx1"/>
                </a:solidFill>
              </a:rPr>
              <a:t>. Cuál es la actividad más pertinente que debería realizar después del juego del bingo?</a:t>
            </a:r>
          </a:p>
          <a:p>
            <a:endParaRPr lang="es-MX" b="1" dirty="0">
              <a:solidFill>
                <a:schemeClr val="tx1"/>
              </a:solidFill>
            </a:endParaRPr>
          </a:p>
          <a:p>
            <a:pPr marL="342900" indent="-342900">
              <a:buFont typeface="+mj-lt"/>
              <a:buAutoNum type="alphaLcParenR"/>
            </a:pPr>
            <a:r>
              <a:rPr lang="es-MX" dirty="0" smtClean="0">
                <a:solidFill>
                  <a:schemeClr val="tx1"/>
                </a:solidFill>
              </a:rPr>
              <a:t>Felicitar a todos los estudiantes por haber participado en el juego y haber llenado los casilleros del bingo.</a:t>
            </a:r>
          </a:p>
          <a:p>
            <a:pPr marL="342900" indent="-342900">
              <a:buFont typeface="+mj-lt"/>
              <a:buAutoNum type="alphaLcParenR"/>
            </a:pPr>
            <a:r>
              <a:rPr lang="es-MX" dirty="0" smtClean="0">
                <a:solidFill>
                  <a:schemeClr val="tx1"/>
                </a:solidFill>
              </a:rPr>
              <a:t>. </a:t>
            </a:r>
            <a:r>
              <a:rPr lang="es-MX" dirty="0">
                <a:solidFill>
                  <a:schemeClr val="tx1"/>
                </a:solidFill>
              </a:rPr>
              <a:t>Preguntar a los estudiantes a quiénes les gustaría aprender palabras en quechua y pedirle a Carlos </a:t>
            </a:r>
            <a:r>
              <a:rPr lang="es-MX" dirty="0" err="1">
                <a:solidFill>
                  <a:schemeClr val="tx1"/>
                </a:solidFill>
              </a:rPr>
              <a:t>Puri</a:t>
            </a:r>
            <a:r>
              <a:rPr lang="es-MX" dirty="0">
                <a:solidFill>
                  <a:schemeClr val="tx1"/>
                </a:solidFill>
              </a:rPr>
              <a:t> que les enseñe a saludar en quechua</a:t>
            </a:r>
            <a:endParaRPr lang="es-MX" dirty="0" smtClean="0">
              <a:solidFill>
                <a:schemeClr val="tx1"/>
              </a:solidFill>
            </a:endParaRPr>
          </a:p>
          <a:p>
            <a:pPr marL="342900" indent="-342900">
              <a:buFont typeface="+mj-lt"/>
              <a:buAutoNum type="alphaLcParenR"/>
            </a:pPr>
            <a:r>
              <a:rPr lang="es-MX" dirty="0" smtClean="0">
                <a:solidFill>
                  <a:schemeClr val="tx1"/>
                </a:solidFill>
              </a:rPr>
              <a:t>Explicar a los estudiantes que todos tenemos habilidades y formas específicas de ser y que deben ser respetadas en todo momento para construir una buena convivencia.</a:t>
            </a:r>
            <a:endParaRPr lang="es-PE" dirty="0">
              <a:solidFill>
                <a:schemeClr val="tx1"/>
              </a:solidFill>
            </a:endParaRPr>
          </a:p>
        </p:txBody>
      </p:sp>
    </p:spTree>
    <p:extLst>
      <p:ext uri="{BB962C8B-B14F-4D97-AF65-F5344CB8AC3E}">
        <p14:creationId xmlns:p14="http://schemas.microsoft.com/office/powerpoint/2010/main" val="428191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i="1" dirty="0" smtClean="0">
                <a:solidFill>
                  <a:schemeClr val="tx1"/>
                </a:solidFill>
                <a:latin typeface="Arial Black" panose="020B0A04020102020204" pitchFamily="34" charset="0"/>
              </a:rPr>
              <a:t>PERSONAL SOCIAL</a:t>
            </a:r>
            <a:endParaRPr lang="es-MX" i="1" dirty="0">
              <a:solidFill>
                <a:schemeClr val="tx1"/>
              </a:solidFill>
              <a:latin typeface="Arial Black" panose="020B0A04020102020204" pitchFamily="34" charset="0"/>
            </a:endParaRPr>
          </a:p>
          <a:p>
            <a:endParaRPr lang="es-PE" dirty="0">
              <a:solidFill>
                <a:srgbClr val="FFFF00"/>
              </a:solidFill>
              <a:latin typeface="Arial Black" panose="020B0A04020102020204" pitchFamily="34" charset="0"/>
            </a:endParaRPr>
          </a:p>
        </p:txBody>
      </p:sp>
      <p:pic>
        <p:nvPicPr>
          <p:cNvPr id="2" name="Imagen 1"/>
          <p:cNvPicPr>
            <a:picLocks noChangeAspect="1"/>
          </p:cNvPicPr>
          <p:nvPr/>
        </p:nvPicPr>
        <p:blipFill rotWithShape="1">
          <a:blip r:embed="rId2"/>
          <a:srcRect l="12040" t="11670" r="29638" b="-2958"/>
          <a:stretch/>
        </p:blipFill>
        <p:spPr>
          <a:xfrm>
            <a:off x="2875548" y="613610"/>
            <a:ext cx="7110663" cy="5931570"/>
          </a:xfrm>
          <a:prstGeom prst="rect">
            <a:avLst/>
          </a:prstGeom>
        </p:spPr>
      </p:pic>
    </p:spTree>
    <p:extLst>
      <p:ext uri="{BB962C8B-B14F-4D97-AF65-F5344CB8AC3E}">
        <p14:creationId xmlns:p14="http://schemas.microsoft.com/office/powerpoint/2010/main" val="267512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latin typeface="Arial Black" panose="020B0A04020102020204" pitchFamily="34" charset="0"/>
              </a:rPr>
              <a:t>12.- Siguiendo con el caso anterior, ¿Qué logró Martha con estas actividades? Indica la que </a:t>
            </a:r>
            <a:r>
              <a:rPr lang="es-PE" dirty="0" smtClean="0">
                <a:solidFill>
                  <a:srgbClr val="FF0000"/>
                </a:solidFill>
                <a:latin typeface="Arial Black" panose="020B0A04020102020204" pitchFamily="34" charset="0"/>
              </a:rPr>
              <a:t>no</a:t>
            </a:r>
            <a:r>
              <a:rPr lang="es-PE" dirty="0" smtClean="0">
                <a:solidFill>
                  <a:schemeClr val="tx1"/>
                </a:solidFill>
                <a:latin typeface="Arial Black" panose="020B0A04020102020204" pitchFamily="34" charset="0"/>
              </a:rPr>
              <a:t> corresponde. </a:t>
            </a:r>
          </a:p>
          <a:p>
            <a:endParaRPr lang="es-PE" dirty="0" smtClean="0">
              <a:solidFill>
                <a:schemeClr val="tx1"/>
              </a:solidFill>
              <a:latin typeface="Arial Black" panose="020B0A04020102020204" pitchFamily="34" charset="0"/>
            </a:endParaRPr>
          </a:p>
          <a:p>
            <a:pPr marL="342900" indent="-342900">
              <a:buFont typeface="+mj-lt"/>
              <a:buAutoNum type="alphaLcParenR"/>
            </a:pPr>
            <a:r>
              <a:rPr lang="es-PE" dirty="0">
                <a:solidFill>
                  <a:schemeClr val="tx1"/>
                </a:solidFill>
              </a:rPr>
              <a:t>P</a:t>
            </a:r>
            <a:r>
              <a:rPr lang="es-PE" dirty="0" smtClean="0">
                <a:solidFill>
                  <a:schemeClr val="tx1"/>
                </a:solidFill>
              </a:rPr>
              <a:t>uso en su real dimensión la habilidad de Carlos y les dio a sus compañeras y compañeros la posibilidad de admirar y valorar su diferencia.</a:t>
            </a:r>
          </a:p>
          <a:p>
            <a:pPr marL="342900" indent="-342900">
              <a:buFont typeface="+mj-lt"/>
              <a:buAutoNum type="alphaLcParenR"/>
            </a:pPr>
            <a:r>
              <a:rPr lang="es-PE" dirty="0">
                <a:solidFill>
                  <a:schemeClr val="tx1"/>
                </a:solidFill>
              </a:rPr>
              <a:t>H</a:t>
            </a:r>
            <a:r>
              <a:rPr lang="es-PE" dirty="0" smtClean="0">
                <a:solidFill>
                  <a:schemeClr val="tx1"/>
                </a:solidFill>
              </a:rPr>
              <a:t>izo que cada estudiante de la clase  evidenciara alguna característica que formaba parte de su identidad. </a:t>
            </a:r>
            <a:endParaRPr lang="es-PE" dirty="0">
              <a:solidFill>
                <a:schemeClr val="tx1"/>
              </a:solidFill>
            </a:endParaRPr>
          </a:p>
          <a:p>
            <a:pPr marL="342900" indent="-342900">
              <a:buFont typeface="+mj-lt"/>
              <a:buAutoNum type="alphaLcParenR"/>
            </a:pPr>
            <a:r>
              <a:rPr lang="es-PE" dirty="0" smtClean="0">
                <a:solidFill>
                  <a:schemeClr val="tx1"/>
                </a:solidFill>
              </a:rPr>
              <a:t>Martha les dio la oportunidad de identificar, compartir y valorar una característica personal. </a:t>
            </a:r>
          </a:p>
          <a:p>
            <a:pPr marL="342900" indent="-342900">
              <a:buFont typeface="+mj-lt"/>
              <a:buAutoNum type="alphaLcParenR"/>
            </a:pPr>
            <a:r>
              <a:rPr lang="es-MX" dirty="0" smtClean="0">
                <a:solidFill>
                  <a:schemeClr val="tx1"/>
                </a:solidFill>
              </a:rPr>
              <a:t>Que los estudiantes sepan que antes de comenzar la sesión, tienen que realizar una actividad lúdica.</a:t>
            </a:r>
            <a:endParaRPr lang="es-PE" dirty="0">
              <a:solidFill>
                <a:schemeClr val="tx1"/>
              </a:solidFill>
            </a:endParaRPr>
          </a:p>
        </p:txBody>
      </p:sp>
    </p:spTree>
    <p:extLst>
      <p:ext uri="{BB962C8B-B14F-4D97-AF65-F5344CB8AC3E}">
        <p14:creationId xmlns:p14="http://schemas.microsoft.com/office/powerpoint/2010/main" val="382663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13.- Siguiendo con el caso anterior,</a:t>
            </a:r>
            <a:r>
              <a:rPr lang="es-PE" dirty="0" smtClean="0">
                <a:solidFill>
                  <a:schemeClr val="tx1"/>
                </a:solidFill>
              </a:rPr>
              <a:t> </a:t>
            </a:r>
            <a:r>
              <a:rPr lang="es-PE" b="1" dirty="0" smtClean="0">
                <a:solidFill>
                  <a:schemeClr val="tx1"/>
                </a:solidFill>
              </a:rPr>
              <a:t>¿Qué conceptos claves vinculados al enfoque de desarrollo personal promovió Martha?</a:t>
            </a:r>
          </a:p>
          <a:p>
            <a:pPr algn="ctr"/>
            <a:endParaRPr lang="es-PE" b="1" dirty="0" smtClean="0">
              <a:solidFill>
                <a:schemeClr val="tx1"/>
              </a:solidFill>
            </a:endParaRPr>
          </a:p>
          <a:p>
            <a:pPr marL="342900" indent="-342900">
              <a:buFont typeface="+mj-lt"/>
              <a:buAutoNum type="alphaLcParenR"/>
            </a:pPr>
            <a:r>
              <a:rPr lang="es-PE" dirty="0" smtClean="0">
                <a:solidFill>
                  <a:schemeClr val="tx1"/>
                </a:solidFill>
              </a:rPr>
              <a:t>Se promovió el autoconocimiento, la identificación y presentación de las habilidades, así como el conocimiento de sus pares.</a:t>
            </a:r>
          </a:p>
          <a:p>
            <a:pPr marL="342900" indent="-342900">
              <a:buFont typeface="+mj-lt"/>
              <a:buAutoNum type="alphaLcParenR"/>
            </a:pPr>
            <a:r>
              <a:rPr lang="es-PE" dirty="0" smtClean="0">
                <a:solidFill>
                  <a:schemeClr val="tx1"/>
                </a:solidFill>
              </a:rPr>
              <a:t> Se promovió el autoconocimiento, la identificación y presentación de las habilidades.</a:t>
            </a:r>
          </a:p>
          <a:p>
            <a:pPr marL="342900" indent="-342900">
              <a:buFont typeface="+mj-lt"/>
              <a:buAutoNum type="alphaLcParenR"/>
            </a:pPr>
            <a:r>
              <a:rPr lang="es-PE" dirty="0" smtClean="0">
                <a:solidFill>
                  <a:schemeClr val="tx1"/>
                </a:solidFill>
              </a:rPr>
              <a:t>Se promovió el conocimiento de sus pares.</a:t>
            </a:r>
          </a:p>
          <a:p>
            <a:pPr algn="ctr"/>
            <a:r>
              <a:rPr lang="es-MX" dirty="0" smtClean="0">
                <a:solidFill>
                  <a:schemeClr val="tx1"/>
                </a:solidFill>
              </a:rPr>
              <a:t> </a:t>
            </a:r>
            <a:endParaRPr lang="es-PE" dirty="0">
              <a:solidFill>
                <a:schemeClr val="tx1"/>
              </a:solidFill>
            </a:endParaRPr>
          </a:p>
        </p:txBody>
      </p:sp>
    </p:spTree>
    <p:extLst>
      <p:ext uri="{BB962C8B-B14F-4D97-AF65-F5344CB8AC3E}">
        <p14:creationId xmlns:p14="http://schemas.microsoft.com/office/powerpoint/2010/main" val="195376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PE" dirty="0" smtClean="0">
                <a:solidFill>
                  <a:schemeClr val="tx1"/>
                </a:solidFill>
              </a:rPr>
              <a:t>14.- Un </a:t>
            </a:r>
            <a:r>
              <a:rPr lang="es-PE" dirty="0">
                <a:solidFill>
                  <a:schemeClr val="tx1"/>
                </a:solidFill>
              </a:rPr>
              <a:t>docente de quinto grado ha diseñado una actividad para favorecer el desarrollo del </a:t>
            </a:r>
            <a:r>
              <a:rPr lang="es-PE" dirty="0" err="1">
                <a:solidFill>
                  <a:schemeClr val="tx1"/>
                </a:solidFill>
              </a:rPr>
              <a:t>autoconcepto</a:t>
            </a:r>
            <a:r>
              <a:rPr lang="es-PE" dirty="0">
                <a:solidFill>
                  <a:schemeClr val="tx1"/>
                </a:solidFill>
              </a:rPr>
              <a:t> en los estudiantes. Por ello, ha solicitado a cada uno que elabore su autobiografía. Para orientar su reflexión, les brinda las siguientes preguntas</a:t>
            </a:r>
            <a:r>
              <a:rPr lang="es-PE" dirty="0" smtClean="0">
                <a:solidFill>
                  <a:schemeClr val="tx1"/>
                </a:solidFill>
              </a:rPr>
              <a:t>:</a:t>
            </a:r>
          </a:p>
          <a:p>
            <a:pPr fontAlgn="base"/>
            <a:r>
              <a:rPr lang="es-PE" dirty="0">
                <a:solidFill>
                  <a:schemeClr val="tx1"/>
                </a:solidFill>
              </a:rPr>
              <a:t>• ¿Qué me caracteriza? </a:t>
            </a:r>
            <a:endParaRPr lang="es-PE" dirty="0" smtClean="0">
              <a:solidFill>
                <a:schemeClr val="tx1"/>
              </a:solidFill>
            </a:endParaRPr>
          </a:p>
          <a:p>
            <a:pPr fontAlgn="base"/>
            <a:r>
              <a:rPr lang="es-PE" dirty="0" smtClean="0">
                <a:solidFill>
                  <a:schemeClr val="tx1"/>
                </a:solidFill>
              </a:rPr>
              <a:t>• </a:t>
            </a:r>
            <a:r>
              <a:rPr lang="es-PE" dirty="0">
                <a:solidFill>
                  <a:schemeClr val="tx1"/>
                </a:solidFill>
              </a:rPr>
              <a:t>¿Qué me diferencia de otras personas de mi edad? </a:t>
            </a:r>
            <a:endParaRPr lang="es-PE" dirty="0" smtClean="0">
              <a:solidFill>
                <a:schemeClr val="tx1"/>
              </a:solidFill>
            </a:endParaRPr>
          </a:p>
          <a:p>
            <a:pPr fontAlgn="base"/>
            <a:r>
              <a:rPr lang="es-PE" dirty="0" smtClean="0">
                <a:solidFill>
                  <a:schemeClr val="tx1"/>
                </a:solidFill>
              </a:rPr>
              <a:t>• </a:t>
            </a:r>
            <a:r>
              <a:rPr lang="es-PE" dirty="0">
                <a:solidFill>
                  <a:schemeClr val="tx1"/>
                </a:solidFill>
              </a:rPr>
              <a:t>¿Qué tengo en común con otras personas? </a:t>
            </a:r>
            <a:endParaRPr lang="es-PE" dirty="0" smtClean="0">
              <a:solidFill>
                <a:schemeClr val="tx1"/>
              </a:solidFill>
            </a:endParaRPr>
          </a:p>
          <a:p>
            <a:pPr fontAlgn="base"/>
            <a:r>
              <a:rPr lang="es-PE" dirty="0" smtClean="0">
                <a:solidFill>
                  <a:schemeClr val="tx1"/>
                </a:solidFill>
              </a:rPr>
              <a:t>• </a:t>
            </a:r>
            <a:r>
              <a:rPr lang="es-PE" dirty="0">
                <a:solidFill>
                  <a:schemeClr val="tx1"/>
                </a:solidFill>
              </a:rPr>
              <a:t>¿Cómo me ven otras personas</a:t>
            </a:r>
            <a:r>
              <a:rPr lang="es-PE" dirty="0" smtClean="0">
                <a:solidFill>
                  <a:schemeClr val="tx1"/>
                </a:solidFill>
              </a:rPr>
              <a:t>?</a:t>
            </a:r>
          </a:p>
          <a:p>
            <a:pPr fontAlgn="base"/>
            <a:endParaRPr lang="es-PE" dirty="0" smtClean="0">
              <a:solidFill>
                <a:schemeClr val="tx1"/>
              </a:solidFill>
            </a:endParaRPr>
          </a:p>
          <a:p>
            <a:pPr fontAlgn="base"/>
            <a:r>
              <a:rPr lang="es-PE" b="1" dirty="0">
                <a:solidFill>
                  <a:schemeClr val="tx1"/>
                </a:solidFill>
              </a:rPr>
              <a:t>¿Por qué este conjunto de preguntas favorece el desarrollo del </a:t>
            </a:r>
            <a:r>
              <a:rPr lang="es-PE" b="1" dirty="0" err="1">
                <a:solidFill>
                  <a:schemeClr val="tx1"/>
                </a:solidFill>
              </a:rPr>
              <a:t>autoconcepto</a:t>
            </a:r>
            <a:r>
              <a:rPr lang="es-PE" b="1" dirty="0" smtClean="0">
                <a:solidFill>
                  <a:schemeClr val="tx1"/>
                </a:solidFill>
              </a:rPr>
              <a:t>?</a:t>
            </a:r>
          </a:p>
          <a:p>
            <a:pPr fontAlgn="base"/>
            <a:endParaRPr lang="es-MX" b="1" i="1" dirty="0">
              <a:solidFill>
                <a:schemeClr val="tx1"/>
              </a:solidFill>
            </a:endParaRPr>
          </a:p>
          <a:p>
            <a:pPr marL="342900" indent="-342900" fontAlgn="base">
              <a:buFont typeface="+mj-lt"/>
              <a:buAutoNum type="alphaLcParenR"/>
            </a:pPr>
            <a:r>
              <a:rPr lang="es-PE" dirty="0">
                <a:solidFill>
                  <a:schemeClr val="tx1"/>
                </a:solidFill>
              </a:rPr>
              <a:t>Porque facilita que los estudiantes reconozcan sus percepciones sobre sí mismos a partir de sus experiencias y valoraciones, y a partir de las percepciones que otros tienen sobre ellos. </a:t>
            </a:r>
            <a:endParaRPr lang="es-PE" dirty="0" smtClean="0">
              <a:solidFill>
                <a:schemeClr val="tx1"/>
              </a:solidFill>
            </a:endParaRPr>
          </a:p>
          <a:p>
            <a:pPr marL="342900" indent="-342900" fontAlgn="base">
              <a:buFont typeface="+mj-lt"/>
              <a:buAutoNum type="alphaLcParenR"/>
            </a:pPr>
            <a:r>
              <a:rPr lang="es-PE" dirty="0" smtClean="0">
                <a:solidFill>
                  <a:schemeClr val="tx1"/>
                </a:solidFill>
              </a:rPr>
              <a:t>Porque </a:t>
            </a:r>
            <a:r>
              <a:rPr lang="es-PE" dirty="0">
                <a:solidFill>
                  <a:schemeClr val="tx1"/>
                </a:solidFill>
              </a:rPr>
              <a:t>promueve que los estudiantes desarrollen su sentido de pertenencia a través de la comparación con personas de su edad. </a:t>
            </a:r>
            <a:endParaRPr lang="es-PE" dirty="0" smtClean="0">
              <a:solidFill>
                <a:schemeClr val="tx1"/>
              </a:solidFill>
            </a:endParaRPr>
          </a:p>
          <a:p>
            <a:pPr marL="342900" indent="-342900" fontAlgn="base">
              <a:buFont typeface="+mj-lt"/>
              <a:buAutoNum type="alphaLcParenR"/>
            </a:pPr>
            <a:r>
              <a:rPr lang="es-PE" dirty="0" smtClean="0">
                <a:solidFill>
                  <a:schemeClr val="tx1"/>
                </a:solidFill>
              </a:rPr>
              <a:t>Porque </a:t>
            </a:r>
            <a:r>
              <a:rPr lang="es-PE" dirty="0">
                <a:solidFill>
                  <a:schemeClr val="tx1"/>
                </a:solidFill>
              </a:rPr>
              <a:t>garantiza que los estudiantes tomen conocimiento acerca de cuál es la valoración que tienen acerca de sí mismos.</a:t>
            </a:r>
            <a:endParaRPr lang="es-PE" b="1" i="1" dirty="0">
              <a:solidFill>
                <a:schemeClr val="tx1"/>
              </a:solidFill>
            </a:endParaRPr>
          </a:p>
        </p:txBody>
      </p:sp>
    </p:spTree>
    <p:extLst>
      <p:ext uri="{BB962C8B-B14F-4D97-AF65-F5344CB8AC3E}">
        <p14:creationId xmlns:p14="http://schemas.microsoft.com/office/powerpoint/2010/main" val="21103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Conceptos claves vinculados al enfoque de desarrollo personal</a:t>
            </a:r>
          </a:p>
          <a:p>
            <a:pPr algn="just"/>
            <a:r>
              <a:rPr lang="es-PE" b="1" dirty="0" smtClean="0">
                <a:solidFill>
                  <a:srgbClr val="0070C0"/>
                </a:solidFill>
              </a:rPr>
              <a:t>El autoconocimiento </a:t>
            </a:r>
            <a:r>
              <a:rPr lang="es-PE" b="1" dirty="0" smtClean="0">
                <a:solidFill>
                  <a:schemeClr val="tx1"/>
                </a:solidFill>
              </a:rPr>
              <a:t>:</a:t>
            </a:r>
          </a:p>
          <a:p>
            <a:pPr algn="just"/>
            <a:r>
              <a:rPr lang="es-PE" b="1" dirty="0">
                <a:solidFill>
                  <a:schemeClr val="tx1"/>
                </a:solidFill>
              </a:rPr>
              <a:t>E</a:t>
            </a:r>
            <a:r>
              <a:rPr lang="es-PE" b="1" dirty="0" smtClean="0">
                <a:solidFill>
                  <a:schemeClr val="tx1"/>
                </a:solidFill>
              </a:rPr>
              <a:t>s el conocimiento de las características, emociones, capacidades y limitaciones personales. </a:t>
            </a:r>
          </a:p>
          <a:p>
            <a:pPr algn="just"/>
            <a:r>
              <a:rPr lang="es-PE" dirty="0" smtClean="0">
                <a:solidFill>
                  <a:schemeClr val="tx1"/>
                </a:solidFill>
              </a:rPr>
              <a:t>Maslow</a:t>
            </a:r>
            <a:r>
              <a:rPr lang="es-PE" b="1" dirty="0" smtClean="0">
                <a:solidFill>
                  <a:schemeClr val="tx1"/>
                </a:solidFill>
              </a:rPr>
              <a:t> (2012, p. 255): lo considera el instrumento más importante para conseguir mejorar como persona.</a:t>
            </a:r>
          </a:p>
          <a:p>
            <a:pPr algn="just"/>
            <a:r>
              <a:rPr lang="es-PE" b="1" dirty="0" smtClean="0">
                <a:solidFill>
                  <a:schemeClr val="tx1"/>
                </a:solidFill>
              </a:rPr>
              <a:t>Goleman (2008, p. 83): hace referencia a Gardner y define la inteligencia intrapersonal como la capacidad de conocernos, autoanalizarnos y entender cómo somos, cómo son los procesos de nuestros pensamientos y nuestras emociones, cómo reaccionamos y cuáles son nuestros defectos y virtudes.</a:t>
            </a:r>
          </a:p>
          <a:p>
            <a:pPr algn="just"/>
            <a:r>
              <a:rPr lang="es-MX" b="1" dirty="0" smtClean="0">
                <a:solidFill>
                  <a:srgbClr val="0070C0"/>
                </a:solidFill>
              </a:rPr>
              <a:t>La autonomía</a:t>
            </a:r>
            <a:endParaRPr lang="es-PE" b="1" dirty="0" smtClean="0">
              <a:solidFill>
                <a:srgbClr val="0070C0"/>
              </a:solidFill>
            </a:endParaRPr>
          </a:p>
          <a:p>
            <a:pPr algn="just"/>
            <a:r>
              <a:rPr lang="es-PE" b="1" dirty="0" smtClean="0">
                <a:solidFill>
                  <a:schemeClr val="tx1"/>
                </a:solidFill>
              </a:rPr>
              <a:t>Según Kamii y López (1982), “ser autónomo es gobernarse a sí mismo, es decir, ser capaz de pensar por sí mismo con sentido crítico”. Por ello, es importante que, desde la escuela, generemos experiencias de aprendizaje en las cuales las niñas y los niños se ejerciten en el análisis de situaciones y en la toma de decisiones, para que —con esta base— puedan decidir sus acciones de acuerdo con su nivel de desarrollo y maduración, lo cual les permitirá desarrollar y fortalecer la autoconfianza, dado que “Una persona es autónoma cuando es capaz de pensar por sí misma con sentido crítico” </a:t>
            </a:r>
          </a:p>
          <a:p>
            <a:pPr algn="just"/>
            <a:r>
              <a:rPr lang="es-PE" b="1" dirty="0" smtClean="0">
                <a:solidFill>
                  <a:srgbClr val="0070C0"/>
                </a:solidFill>
              </a:rPr>
              <a:t>El conocimiento de los demás. </a:t>
            </a:r>
          </a:p>
          <a:p>
            <a:pPr algn="just"/>
            <a:r>
              <a:rPr lang="es-PE" b="1" dirty="0" smtClean="0">
                <a:solidFill>
                  <a:schemeClr val="tx1"/>
                </a:solidFill>
              </a:rPr>
              <a:t>Demanda el desarrollo de habilidades sociales que favorezcan la construcción de relaciones positivas y empáticas; estas se relacionan con el aprendizaje de las habilidades de la inteligencia social (conciencia social y aptitud social)</a:t>
            </a:r>
          </a:p>
          <a:p>
            <a:pPr algn="just"/>
            <a:r>
              <a:rPr lang="es-PE" b="1" dirty="0" smtClean="0">
                <a:solidFill>
                  <a:srgbClr val="0070C0"/>
                </a:solidFill>
              </a:rPr>
              <a:t>La reflexión crítica. </a:t>
            </a:r>
          </a:p>
          <a:p>
            <a:pPr algn="just"/>
            <a:r>
              <a:rPr lang="es-PE" b="1" dirty="0" smtClean="0">
                <a:solidFill>
                  <a:schemeClr val="tx1"/>
                </a:solidFill>
              </a:rPr>
              <a:t>Pensar es parte de la naturaleza humana. Pese a esta cualidad colectiva, mucho de nuestro pensamiento está teñido por el egocentrismo y, como dice Paul (2003, p. 4), es arbitrario, distorsionado, parcializado, desinformado o prejuiciado. Lograr reflexionar críticamente, de acuerdo con Paul (2003, p. 4), implica el desarrollo de una serie de habilidades: formular problemas y preguntas; acumular y evaluar información relevante; interpretar la información con efectividad, estudiando los supuestos propios y ajenos, así como las implicaciones y consecuencias prácticas; llegar a conclusiones que cumplan con criterios de claridad, exactitud, imparcialidad, relevancia, amplitud y justicia, y comunicar efectivamente las soluciones que se idean para los problemas complejos.</a:t>
            </a:r>
            <a:r>
              <a:rPr lang="es-PE" dirty="0" smtClean="0"/>
              <a:t> </a:t>
            </a:r>
            <a:r>
              <a:rPr lang="es-PE" b="1" dirty="0" smtClean="0">
                <a:solidFill>
                  <a:schemeClr val="tx1"/>
                </a:solidFill>
              </a:rPr>
              <a:t> </a:t>
            </a:r>
            <a:endParaRPr lang="es-PE" b="1" dirty="0">
              <a:solidFill>
                <a:schemeClr val="tx1"/>
              </a:solidFill>
            </a:endParaRPr>
          </a:p>
        </p:txBody>
      </p:sp>
    </p:spTree>
    <p:extLst>
      <p:ext uri="{BB962C8B-B14F-4D97-AF65-F5344CB8AC3E}">
        <p14:creationId xmlns:p14="http://schemas.microsoft.com/office/powerpoint/2010/main" val="2746708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Rockwell Extra Bold" panose="02060903040505020403" pitchFamily="18" charset="0"/>
              </a:rPr>
              <a:t>ENFOQUE DE CIUDADANÍA ACTIVA </a:t>
            </a:r>
            <a:endParaRPr lang="es-PE" sz="40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218924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2">
                  <a:lumMod val="90000"/>
                </a:schemeClr>
              </a:solidFill>
            </a:endParaRPr>
          </a:p>
        </p:txBody>
      </p:sp>
      <p:pic>
        <p:nvPicPr>
          <p:cNvPr id="2" name="Imagen 1"/>
          <p:cNvPicPr>
            <a:picLocks noChangeAspect="1"/>
          </p:cNvPicPr>
          <p:nvPr/>
        </p:nvPicPr>
        <p:blipFill rotWithShape="1">
          <a:blip r:embed="rId2"/>
          <a:srcRect l="32958" t="20021" r="14225" b="4858"/>
          <a:stretch/>
        </p:blipFill>
        <p:spPr>
          <a:xfrm>
            <a:off x="270456" y="218942"/>
            <a:ext cx="11539471" cy="4881093"/>
          </a:xfrm>
          <a:prstGeom prst="rect">
            <a:avLst/>
          </a:prstGeom>
        </p:spPr>
      </p:pic>
      <p:sp>
        <p:nvSpPr>
          <p:cNvPr id="3" name="Rectángulo 2"/>
          <p:cNvSpPr/>
          <p:nvPr/>
        </p:nvSpPr>
        <p:spPr>
          <a:xfrm>
            <a:off x="270457" y="5318976"/>
            <a:ext cx="11539470" cy="112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Cada estudiante debe aprender a ser ciudadana o ciudadano no solo para elegir autoridades, sino también para experimentar su ciudadanía en situaciones cotidianas de la vida escolar, en las que puedan asumir responsabilidades, ejercer sus derechos, cumplir con sus deberes, tomar decisiones, entre otras actividades. La ciudadanía entendida de esta manera es la ciudadanía activa.</a:t>
            </a:r>
            <a:endParaRPr lang="es-PE" b="1" dirty="0">
              <a:solidFill>
                <a:schemeClr val="tx1"/>
              </a:solidFill>
            </a:endParaRPr>
          </a:p>
        </p:txBody>
      </p:sp>
    </p:spTree>
    <p:extLst>
      <p:ext uri="{BB962C8B-B14F-4D97-AF65-F5344CB8AC3E}">
        <p14:creationId xmlns:p14="http://schemas.microsoft.com/office/powerpoint/2010/main" val="82753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latin typeface="Arial Black" panose="020B0A04020102020204" pitchFamily="34" charset="0"/>
              </a:rPr>
              <a:t>La ciudadanía activa implica también la vivencia de la democracia, la interculturalidad y el cuidado ambiental.</a:t>
            </a:r>
            <a:endParaRPr lang="es-PE" sz="2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259852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15.- Tres docentes de la IE 15436 de San Ramón dialogan sobre cómo los estudiantes deben evidenciar que están desarrollando el enfoque de ciudadanía activa. A continuación se muestran los tres comentarios:</a:t>
            </a:r>
          </a:p>
          <a:p>
            <a:endParaRPr lang="es-PE" dirty="0" smtClean="0">
              <a:solidFill>
                <a:schemeClr val="tx1"/>
              </a:solidFill>
            </a:endParaRPr>
          </a:p>
          <a:p>
            <a:pPr marL="342900" indent="-342900">
              <a:buFont typeface="+mj-lt"/>
              <a:buAutoNum type="arabicPeriod"/>
            </a:pPr>
            <a:r>
              <a:rPr lang="es-PE" b="1" dirty="0" smtClean="0">
                <a:solidFill>
                  <a:schemeClr val="tx1"/>
                </a:solidFill>
              </a:rPr>
              <a:t>Docente Francisco</a:t>
            </a:r>
            <a:r>
              <a:rPr lang="es-PE" dirty="0" smtClean="0">
                <a:solidFill>
                  <a:schemeClr val="tx1"/>
                </a:solidFill>
              </a:rPr>
              <a:t>: La ciudadanía activa está basada solo en una situación jurídica, en el marco de la democracia, que implica el conocimiento y vivencia de determinados derechos y responsabilidades ciudadanas expresadas en la Constitución Política del Perú, que en nuestro país se adquieren a los 18 años.</a:t>
            </a:r>
          </a:p>
          <a:p>
            <a:pPr marL="342900" indent="-342900">
              <a:buFont typeface="+mj-lt"/>
              <a:buAutoNum type="arabicPeriod"/>
            </a:pPr>
            <a:endParaRPr lang="es-MX" dirty="0">
              <a:solidFill>
                <a:schemeClr val="tx1"/>
              </a:solidFill>
            </a:endParaRPr>
          </a:p>
          <a:p>
            <a:pPr marL="342900" indent="-342900">
              <a:buFont typeface="+mj-lt"/>
              <a:buAutoNum type="arabicPeriod"/>
            </a:pPr>
            <a:r>
              <a:rPr lang="es-PE" b="1" dirty="0" smtClean="0">
                <a:solidFill>
                  <a:schemeClr val="tx1"/>
                </a:solidFill>
              </a:rPr>
              <a:t>Docente Manuel</a:t>
            </a:r>
            <a:r>
              <a:rPr lang="es-PE" dirty="0" smtClean="0">
                <a:solidFill>
                  <a:schemeClr val="tx1"/>
                </a:solidFill>
              </a:rPr>
              <a:t>: Si pues, esta concepción es la más extendida y la que suele trabajarse en las escuelas a través del estudio y la memorización de ciertos artículos de la Constitución y de elecciones y considero que deberíamos seguir trabajando así. </a:t>
            </a:r>
          </a:p>
          <a:p>
            <a:pPr marL="342900" indent="-342900">
              <a:buFont typeface="+mj-lt"/>
              <a:buAutoNum type="arabicPeriod"/>
            </a:pPr>
            <a:endParaRPr lang="es-MX" dirty="0">
              <a:solidFill>
                <a:schemeClr val="tx1"/>
              </a:solidFill>
            </a:endParaRPr>
          </a:p>
          <a:p>
            <a:pPr marL="342900" indent="-342900">
              <a:buFont typeface="+mj-lt"/>
              <a:buAutoNum type="arabicPeriod"/>
            </a:pPr>
            <a:r>
              <a:rPr lang="es-PE" b="1" dirty="0" smtClean="0">
                <a:solidFill>
                  <a:schemeClr val="tx1"/>
                </a:solidFill>
              </a:rPr>
              <a:t>Docente Gonzalo</a:t>
            </a:r>
            <a:r>
              <a:rPr lang="es-PE" dirty="0" smtClean="0">
                <a:solidFill>
                  <a:schemeClr val="tx1"/>
                </a:solidFill>
              </a:rPr>
              <a:t>: Ciudadanía activa significa que cada estudiante debe aprender a ser ciudadana o ciudadano no solo para elegir autoridades, sino también para experimentar su ciudadanía en situaciones cotidianas de la vida escolar, en las que puedan asumir responsabilidades, ejercer sus derechos, cumplir con sus deberes, tomar decisiones, entre otras actividades.</a:t>
            </a:r>
          </a:p>
          <a:p>
            <a:endParaRPr lang="es-PE" dirty="0">
              <a:solidFill>
                <a:schemeClr val="tx1"/>
              </a:solidFill>
            </a:endParaRPr>
          </a:p>
          <a:p>
            <a:r>
              <a:rPr lang="es-PE" b="1" dirty="0" smtClean="0">
                <a:solidFill>
                  <a:schemeClr val="tx1"/>
                </a:solidFill>
              </a:rPr>
              <a:t>¿Qué docente tiene clara la concepción del enfoque de ciudadanía activa?</a:t>
            </a:r>
          </a:p>
          <a:p>
            <a:endParaRPr lang="es-PE" dirty="0">
              <a:solidFill>
                <a:schemeClr val="tx1"/>
              </a:solidFill>
            </a:endParaRPr>
          </a:p>
          <a:p>
            <a:pPr marL="342900" indent="-342900">
              <a:buFont typeface="+mj-lt"/>
              <a:buAutoNum type="alphaLcParenR"/>
            </a:pPr>
            <a:r>
              <a:rPr lang="es-PE" dirty="0" smtClean="0">
                <a:solidFill>
                  <a:schemeClr val="tx1"/>
                </a:solidFill>
              </a:rPr>
              <a:t>Docente Francisco.</a:t>
            </a:r>
          </a:p>
          <a:p>
            <a:pPr marL="342900" indent="-342900">
              <a:buFont typeface="+mj-lt"/>
              <a:buAutoNum type="alphaLcParenR"/>
            </a:pPr>
            <a:r>
              <a:rPr lang="es-PE" dirty="0" smtClean="0">
                <a:solidFill>
                  <a:schemeClr val="tx1"/>
                </a:solidFill>
              </a:rPr>
              <a:t>Docente Manuel</a:t>
            </a:r>
          </a:p>
          <a:p>
            <a:pPr marL="342900" indent="-342900">
              <a:buFont typeface="+mj-lt"/>
              <a:buAutoNum type="alphaLcParenR"/>
            </a:pPr>
            <a:r>
              <a:rPr lang="es-PE" dirty="0" smtClean="0">
                <a:solidFill>
                  <a:schemeClr val="tx1"/>
                </a:solidFill>
              </a:rPr>
              <a:t>Docente Gonzalo. </a:t>
            </a:r>
            <a:endParaRPr lang="es-PE" dirty="0">
              <a:solidFill>
                <a:schemeClr val="tx1"/>
              </a:solidFill>
            </a:endParaRPr>
          </a:p>
        </p:txBody>
      </p:sp>
    </p:spTree>
    <p:extLst>
      <p:ext uri="{BB962C8B-B14F-4D97-AF65-F5344CB8AC3E}">
        <p14:creationId xmlns:p14="http://schemas.microsoft.com/office/powerpoint/2010/main" val="3113681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smtClean="0">
                <a:solidFill>
                  <a:schemeClr val="tx1"/>
                </a:solidFill>
              </a:rPr>
              <a:t>16.- La docente Anita realiza la siguiente actividad: Organiza a sus estudiantes de Cuarto Grado en equipos quienes  irán recorriendo estaciones ubicadas estratégicamente en el patio de acuerdo a lo que se indica a continuación: y realizarán las siguientes actividades:</a:t>
            </a:r>
          </a:p>
          <a:p>
            <a:pPr algn="just"/>
            <a:r>
              <a:rPr lang="es-MX" b="1" dirty="0" smtClean="0">
                <a:solidFill>
                  <a:schemeClr val="tx1"/>
                </a:solidFill>
              </a:rPr>
              <a:t>  </a:t>
            </a:r>
            <a:endParaRPr lang="es-PE" b="1" dirty="0" smtClean="0">
              <a:solidFill>
                <a:schemeClr val="tx1"/>
              </a:solidFill>
            </a:endParaRPr>
          </a:p>
          <a:p>
            <a:pPr algn="just"/>
            <a:r>
              <a:rPr lang="es-PE" b="1" dirty="0" smtClean="0">
                <a:solidFill>
                  <a:schemeClr val="tx1"/>
                </a:solidFill>
              </a:rPr>
              <a:t>Estación 1</a:t>
            </a:r>
            <a:r>
              <a:rPr lang="es-PE" dirty="0" smtClean="0">
                <a:solidFill>
                  <a:schemeClr val="tx1"/>
                </a:solidFill>
              </a:rPr>
              <a:t>. Aprendemos a saludar en diferentes idiomas del Perú: Cada miembro del equipo  escoge al azar una tarjeta en la que está escrito un saludo en un idioma peruano que deben repetir y aprender. ¡Kamisaraki! (Aimara) ¡Allillanchu! (Quechua) ¡Paita Pantsiri Asháninka</a:t>
            </a:r>
          </a:p>
          <a:p>
            <a:pPr algn="just"/>
            <a:r>
              <a:rPr lang="es-PE" b="1" dirty="0" smtClean="0">
                <a:solidFill>
                  <a:schemeClr val="tx1"/>
                </a:solidFill>
              </a:rPr>
              <a:t>Estación 2</a:t>
            </a:r>
            <a:r>
              <a:rPr lang="es-PE" dirty="0" smtClean="0">
                <a:solidFill>
                  <a:schemeClr val="tx1"/>
                </a:solidFill>
              </a:rPr>
              <a:t>. Valoramos nuestra cultura y la enseñamos: Cada equipo debe ponerse de acuerdo y compartir alguna habilidad especial que tiene y es parte de su cultura: cantar una canción, bailar una danza, demostrar un talento, etc.</a:t>
            </a:r>
          </a:p>
          <a:p>
            <a:pPr algn="just"/>
            <a:r>
              <a:rPr lang="es-PE" b="1" dirty="0" smtClean="0">
                <a:solidFill>
                  <a:schemeClr val="tx1"/>
                </a:solidFill>
              </a:rPr>
              <a:t>Estación 3</a:t>
            </a:r>
            <a:r>
              <a:rPr lang="es-PE" dirty="0" smtClean="0">
                <a:solidFill>
                  <a:schemeClr val="tx1"/>
                </a:solidFill>
              </a:rPr>
              <a:t>. Relatos de las culturas y la naturaleza: Cada estudiante cuenta algunos relatos narrados por sus antepasados y pregunta a los participantes: “¿Qué podemos aprender de este relato sobre cómo relacionarnos con la naturaleza?”</a:t>
            </a:r>
          </a:p>
          <a:p>
            <a:pPr algn="just"/>
            <a:r>
              <a:rPr lang="es-PE" dirty="0" smtClean="0"/>
              <a:t> </a:t>
            </a:r>
            <a:r>
              <a:rPr lang="es-PE" b="1" dirty="0" smtClean="0">
                <a:solidFill>
                  <a:schemeClr val="tx1"/>
                </a:solidFill>
              </a:rPr>
              <a:t>Finalmente, cada equipo debe escribir en un cartel lo que aprendieron en la actividad.</a:t>
            </a:r>
          </a:p>
          <a:p>
            <a:pPr algn="just"/>
            <a:r>
              <a:rPr lang="es-MX" b="1" dirty="0" smtClean="0">
                <a:solidFill>
                  <a:schemeClr val="tx1"/>
                </a:solidFill>
              </a:rPr>
              <a:t>¿Cuál es el propósito que desea lograr principalmente, Anita con esta actividad?</a:t>
            </a:r>
          </a:p>
          <a:p>
            <a:pPr algn="just"/>
            <a:endParaRPr lang="es-MX" b="1" dirty="0" smtClean="0">
              <a:solidFill>
                <a:schemeClr val="tx1"/>
              </a:solidFill>
            </a:endParaRPr>
          </a:p>
          <a:p>
            <a:pPr marL="342900" indent="-342900" algn="just">
              <a:buFont typeface="+mj-lt"/>
              <a:buAutoNum type="alphaLcParenR"/>
            </a:pPr>
            <a:r>
              <a:rPr lang="es-PE" dirty="0" smtClean="0">
                <a:solidFill>
                  <a:schemeClr val="tx1"/>
                </a:solidFill>
              </a:rPr>
              <a:t>Que los estudiantes ejerzan  su ciudadanía desde su vida en la escuela.</a:t>
            </a:r>
          </a:p>
          <a:p>
            <a:pPr marL="342900" indent="-342900" algn="just">
              <a:buFont typeface="+mj-lt"/>
              <a:buAutoNum type="alphaLcParenR"/>
            </a:pPr>
            <a:r>
              <a:rPr lang="es-MX" dirty="0" smtClean="0">
                <a:solidFill>
                  <a:schemeClr val="tx1"/>
                </a:solidFill>
              </a:rPr>
              <a:t>Que los estudiantes construyan su identidad.</a:t>
            </a:r>
          </a:p>
          <a:p>
            <a:pPr marL="342900" indent="-342900" algn="just">
              <a:buFont typeface="+mj-lt"/>
              <a:buAutoNum type="alphaLcParenR"/>
            </a:pPr>
            <a:r>
              <a:rPr lang="es-MX" dirty="0" smtClean="0">
                <a:solidFill>
                  <a:schemeClr val="tx1"/>
                </a:solidFill>
              </a:rPr>
              <a:t>Que los estudiantes aborden actividades relacionadas al enfoque de desarrollo personal. </a:t>
            </a:r>
          </a:p>
          <a:p>
            <a:pPr algn="just"/>
            <a:endParaRPr lang="es-MX" dirty="0">
              <a:solidFill>
                <a:schemeClr val="tx1"/>
              </a:solidFill>
            </a:endParaRPr>
          </a:p>
          <a:p>
            <a:pPr marL="342900" indent="-342900" algn="just">
              <a:buFont typeface="+mj-lt"/>
              <a:buAutoNum type="alphaLcParenR"/>
            </a:pPr>
            <a:endParaRPr lang="es-PE" dirty="0">
              <a:solidFill>
                <a:schemeClr val="tx1"/>
              </a:solidFill>
            </a:endParaRPr>
          </a:p>
        </p:txBody>
      </p:sp>
    </p:spTree>
    <p:extLst>
      <p:ext uri="{BB962C8B-B14F-4D97-AF65-F5344CB8AC3E}">
        <p14:creationId xmlns:p14="http://schemas.microsoft.com/office/powerpoint/2010/main" val="353125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rPr>
              <a:t>17.- En </a:t>
            </a:r>
            <a:r>
              <a:rPr lang="es-PE" dirty="0">
                <a:solidFill>
                  <a:schemeClr val="tx1"/>
                </a:solidFill>
              </a:rPr>
              <a:t>una reunión de trabajo colegiado, los docentes de la IE 54321 revisan los enfoques de las áreas curriculares. Algunas opiniones vertidas son:</a:t>
            </a:r>
          </a:p>
          <a:p>
            <a:r>
              <a:rPr lang="es-PE" b="1" dirty="0">
                <a:solidFill>
                  <a:schemeClr val="tx1"/>
                </a:solidFill>
              </a:rPr>
              <a:t>Karina</a:t>
            </a:r>
            <a:r>
              <a:rPr lang="es-PE" dirty="0">
                <a:solidFill>
                  <a:schemeClr val="tx1"/>
                </a:solidFill>
              </a:rPr>
              <a:t>: Me parece muy importante que tengamos presente lo que implica el enfoque de cada área curricular para realizar una planificación pertinente.</a:t>
            </a:r>
          </a:p>
          <a:p>
            <a:r>
              <a:rPr lang="es-PE" b="1" dirty="0" smtClean="0">
                <a:solidFill>
                  <a:schemeClr val="tx1"/>
                </a:solidFill>
              </a:rPr>
              <a:t>Kurt</a:t>
            </a:r>
            <a:r>
              <a:rPr lang="es-PE" b="1" dirty="0">
                <a:solidFill>
                  <a:schemeClr val="tx1"/>
                </a:solidFill>
              </a:rPr>
              <a:t>:</a:t>
            </a:r>
            <a:r>
              <a:rPr lang="es-PE" dirty="0">
                <a:solidFill>
                  <a:schemeClr val="tx1"/>
                </a:solidFill>
              </a:rPr>
              <a:t>  De acuerdo, colega, pero hay que tener presentes los enfoques no solo en la planificación, sino también en la conducción y evaluación de los aprendizajes.</a:t>
            </a:r>
          </a:p>
          <a:p>
            <a:r>
              <a:rPr lang="es-PE" b="1" dirty="0">
                <a:solidFill>
                  <a:schemeClr val="tx1"/>
                </a:solidFill>
              </a:rPr>
              <a:t>Karla</a:t>
            </a:r>
            <a:r>
              <a:rPr lang="es-PE" dirty="0">
                <a:solidFill>
                  <a:schemeClr val="tx1"/>
                </a:solidFill>
              </a:rPr>
              <a:t>: La verdad, eso de tantos enfoques nos confunde. Mejor organicemos la enseñanza de todas las áreas en base a las orientaciones del enfoque por competencias.</a:t>
            </a:r>
          </a:p>
          <a:p>
            <a:r>
              <a:rPr lang="es-PE" b="1" dirty="0">
                <a:solidFill>
                  <a:schemeClr val="tx1"/>
                </a:solidFill>
              </a:rPr>
              <a:t>Kevin</a:t>
            </a:r>
            <a:r>
              <a:rPr lang="es-PE" dirty="0">
                <a:solidFill>
                  <a:schemeClr val="tx1"/>
                </a:solidFill>
              </a:rPr>
              <a:t>: Es cierto, uno no sabe si apoyarse en el enfoque de cada área curricular, pues hay cierta contradicción con el enfoque por competencias.</a:t>
            </a:r>
          </a:p>
          <a:p>
            <a:endParaRPr lang="es-PE" dirty="0" smtClean="0">
              <a:solidFill>
                <a:schemeClr val="tx1"/>
              </a:solidFill>
            </a:endParaRPr>
          </a:p>
          <a:p>
            <a:r>
              <a:rPr lang="es-PE" b="1" dirty="0" smtClean="0">
                <a:solidFill>
                  <a:schemeClr val="tx1"/>
                </a:solidFill>
              </a:rPr>
              <a:t>¿</a:t>
            </a:r>
            <a:r>
              <a:rPr lang="es-PE" b="1" dirty="0">
                <a:solidFill>
                  <a:schemeClr val="tx1"/>
                </a:solidFill>
              </a:rPr>
              <a:t>Con cuáles de las opiniones está de acuerdo</a:t>
            </a:r>
            <a:r>
              <a:rPr lang="es-PE" b="1" dirty="0" smtClean="0">
                <a:solidFill>
                  <a:schemeClr val="tx1"/>
                </a:solidFill>
              </a:rPr>
              <a:t>?</a:t>
            </a:r>
          </a:p>
          <a:p>
            <a:endParaRPr lang="es-MX" dirty="0">
              <a:solidFill>
                <a:schemeClr val="tx1"/>
              </a:solidFill>
            </a:endParaRPr>
          </a:p>
          <a:p>
            <a:pPr marL="342900" indent="-342900">
              <a:buFont typeface="+mj-lt"/>
              <a:buAutoNum type="alphaLcParenR"/>
            </a:pPr>
            <a:r>
              <a:rPr lang="es-PE" dirty="0">
                <a:solidFill>
                  <a:schemeClr val="tx1"/>
                </a:solidFill>
              </a:rPr>
              <a:t>Karla y </a:t>
            </a:r>
            <a:r>
              <a:rPr lang="es-PE" dirty="0" smtClean="0">
                <a:solidFill>
                  <a:schemeClr val="tx1"/>
                </a:solidFill>
              </a:rPr>
              <a:t>Karina</a:t>
            </a:r>
          </a:p>
          <a:p>
            <a:pPr marL="342900" indent="-342900">
              <a:buFont typeface="+mj-lt"/>
              <a:buAutoNum type="alphaLcParenR"/>
            </a:pPr>
            <a:r>
              <a:rPr lang="es-PE" dirty="0">
                <a:solidFill>
                  <a:schemeClr val="tx1"/>
                </a:solidFill>
              </a:rPr>
              <a:t>Karina y </a:t>
            </a:r>
            <a:r>
              <a:rPr lang="es-PE" dirty="0" smtClean="0">
                <a:solidFill>
                  <a:schemeClr val="tx1"/>
                </a:solidFill>
              </a:rPr>
              <a:t>Kurt</a:t>
            </a:r>
          </a:p>
          <a:p>
            <a:pPr marL="342900" indent="-342900">
              <a:buFont typeface="+mj-lt"/>
              <a:buAutoNum type="alphaLcParenR"/>
            </a:pPr>
            <a:r>
              <a:rPr lang="es-PE" dirty="0">
                <a:solidFill>
                  <a:schemeClr val="tx1"/>
                </a:solidFill>
              </a:rPr>
              <a:t>Kevin y Kurt</a:t>
            </a:r>
          </a:p>
          <a:p>
            <a:pPr algn="ctr"/>
            <a:endParaRPr lang="es-PE" dirty="0">
              <a:solidFill>
                <a:schemeClr val="bg2">
                  <a:lumMod val="90000"/>
                </a:schemeClr>
              </a:solidFill>
            </a:endParaRPr>
          </a:p>
        </p:txBody>
      </p:sp>
    </p:spTree>
    <p:extLst>
      <p:ext uri="{BB962C8B-B14F-4D97-AF65-F5344CB8AC3E}">
        <p14:creationId xmlns:p14="http://schemas.microsoft.com/office/powerpoint/2010/main" val="375370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86932"/>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0000"/>
                </a:solidFill>
                <a:latin typeface="Rockwell Extra Bold" panose="02060903040505020403" pitchFamily="18" charset="0"/>
              </a:rPr>
              <a:t>CO</a:t>
            </a:r>
            <a:r>
              <a:rPr lang="es-MX" dirty="0" smtClean="0">
                <a:solidFill>
                  <a:srgbClr val="002060"/>
                </a:solidFill>
                <a:latin typeface="Rockwell Extra Bold" panose="02060903040505020403" pitchFamily="18" charset="0"/>
              </a:rPr>
              <a:t>CO</a:t>
            </a:r>
            <a:r>
              <a:rPr lang="es-MX" dirty="0" smtClean="0">
                <a:solidFill>
                  <a:schemeClr val="tx1"/>
                </a:solidFill>
                <a:latin typeface="Rockwell Extra Bold" panose="02060903040505020403" pitchFamily="18" charset="0"/>
              </a:rPr>
              <a:t> </a:t>
            </a:r>
            <a:r>
              <a:rPr lang="es-MX" dirty="0" smtClean="0">
                <a:solidFill>
                  <a:srgbClr val="7030A0"/>
                </a:solidFill>
                <a:latin typeface="Rockwell Extra Bold" panose="02060903040505020403" pitchFamily="18" charset="0"/>
              </a:rPr>
              <a:t>CONSTRUYE</a:t>
            </a:r>
            <a:r>
              <a:rPr lang="es-MX" dirty="0" smtClean="0">
                <a:solidFill>
                  <a:schemeClr val="tx1"/>
                </a:solidFill>
                <a:latin typeface="Rockwell Extra Bold" panose="02060903040505020403" pitchFamily="18" charset="0"/>
              </a:rPr>
              <a:t> Y </a:t>
            </a:r>
            <a:r>
              <a:rPr lang="es-MX" dirty="0" smtClean="0">
                <a:solidFill>
                  <a:srgbClr val="00B050"/>
                </a:solidFill>
                <a:latin typeface="Rockwell Extra Bold" panose="02060903040505020403" pitchFamily="18" charset="0"/>
              </a:rPr>
              <a:t>GESTIONA RESPONSABLEMENTE</a:t>
            </a:r>
          </a:p>
          <a:p>
            <a:pPr algn="ctr"/>
            <a:endParaRPr lang="es-MX" dirty="0">
              <a:solidFill>
                <a:srgbClr val="00B050"/>
              </a:solidFill>
              <a:latin typeface="Rockwell Extra Bold" panose="02060903040505020403" pitchFamily="18" charset="0"/>
            </a:endParaRPr>
          </a:p>
          <a:p>
            <a:pPr algn="ctr"/>
            <a:endParaRPr lang="es-MX" dirty="0" smtClean="0">
              <a:solidFill>
                <a:srgbClr val="00B050"/>
              </a:solidFill>
              <a:latin typeface="Rockwell Extra Bold" panose="02060903040505020403" pitchFamily="18" charset="0"/>
            </a:endParaRPr>
          </a:p>
          <a:p>
            <a:pPr algn="ctr"/>
            <a:endParaRPr lang="es-MX" dirty="0">
              <a:solidFill>
                <a:srgbClr val="00B050"/>
              </a:solidFill>
              <a:latin typeface="Rockwell Extra Bold" panose="02060903040505020403" pitchFamily="18" charset="0"/>
            </a:endParaRPr>
          </a:p>
          <a:p>
            <a:pPr algn="ctr"/>
            <a:endParaRPr lang="es-MX" dirty="0" smtClean="0">
              <a:solidFill>
                <a:srgbClr val="00B050"/>
              </a:solidFill>
              <a:latin typeface="Rockwell Extra Bold" panose="02060903040505020403" pitchFamily="18" charset="0"/>
            </a:endParaRPr>
          </a:p>
          <a:p>
            <a:pPr algn="ctr"/>
            <a:endParaRPr lang="es-MX" dirty="0">
              <a:solidFill>
                <a:srgbClr val="00B050"/>
              </a:solidFill>
              <a:latin typeface="Rockwell Extra Bold" panose="02060903040505020403" pitchFamily="18" charset="0"/>
            </a:endParaRPr>
          </a:p>
          <a:p>
            <a:pPr algn="ctr"/>
            <a:endParaRPr lang="es-MX" dirty="0" smtClean="0">
              <a:solidFill>
                <a:srgbClr val="00B050"/>
              </a:solidFill>
              <a:latin typeface="Rockwell Extra Bold" panose="02060903040505020403" pitchFamily="18" charset="0"/>
            </a:endParaRPr>
          </a:p>
          <a:p>
            <a:pPr algn="ctr"/>
            <a:endParaRPr lang="es-MX" dirty="0">
              <a:solidFill>
                <a:srgbClr val="00B050"/>
              </a:solidFill>
              <a:latin typeface="Rockwell Extra Bold" panose="02060903040505020403" pitchFamily="18" charset="0"/>
            </a:endParaRPr>
          </a:p>
          <a:p>
            <a:pPr algn="ctr"/>
            <a:endParaRPr lang="es-MX" dirty="0" smtClean="0">
              <a:solidFill>
                <a:srgbClr val="00B050"/>
              </a:solidFill>
              <a:latin typeface="Rockwell Extra Bold" panose="02060903040505020403" pitchFamily="18" charset="0"/>
            </a:endParaRPr>
          </a:p>
          <a:p>
            <a:pPr algn="ctr"/>
            <a:endParaRPr lang="es-MX" dirty="0">
              <a:solidFill>
                <a:srgbClr val="00B050"/>
              </a:solidFill>
              <a:latin typeface="Rockwell Extra Bold" panose="02060903040505020403" pitchFamily="18" charset="0"/>
            </a:endParaRPr>
          </a:p>
          <a:p>
            <a:pPr algn="ctr"/>
            <a:endParaRPr lang="es-PE" dirty="0">
              <a:solidFill>
                <a:srgbClr val="00B050"/>
              </a:solidFill>
              <a:latin typeface="Rockwell Extra Bold" panose="02060903040505020403" pitchFamily="18" charset="0"/>
            </a:endParaRPr>
          </a:p>
        </p:txBody>
      </p:sp>
      <p:sp>
        <p:nvSpPr>
          <p:cNvPr id="2" name="Rectángulo 1"/>
          <p:cNvSpPr/>
          <p:nvPr/>
        </p:nvSpPr>
        <p:spPr>
          <a:xfrm>
            <a:off x="2835500" y="4791878"/>
            <a:ext cx="5962917" cy="4099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Rockwell Extra Bold" panose="02060903040505020403" pitchFamily="18" charset="0"/>
              </a:rPr>
              <a:t>CONSTRUYE SU IDENTIDAD</a:t>
            </a:r>
            <a:endParaRPr lang="es-PE" dirty="0">
              <a:latin typeface="Rockwell Extra Bold" panose="02060903040505020403" pitchFamily="18" charset="0"/>
            </a:endParaRPr>
          </a:p>
        </p:txBody>
      </p:sp>
      <p:sp>
        <p:nvSpPr>
          <p:cNvPr id="7" name="Rectángulo 6"/>
          <p:cNvSpPr/>
          <p:nvPr/>
        </p:nvSpPr>
        <p:spPr>
          <a:xfrm>
            <a:off x="3131173" y="4076162"/>
            <a:ext cx="8382540" cy="4604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Rockwell Extra Bold" panose="02060903040505020403" pitchFamily="18" charset="0"/>
              </a:rPr>
              <a:t>CONVIVE Y PARTICIPA DEMOCRATICAMENTE EN BÚSQUEDA DEL BIEN COMÚN</a:t>
            </a:r>
            <a:endParaRPr lang="es-PE" sz="1400" dirty="0">
              <a:latin typeface="Rockwell Extra Bold" panose="02060903040505020403" pitchFamily="18" charset="0"/>
            </a:endParaRPr>
          </a:p>
        </p:txBody>
      </p:sp>
      <p:sp>
        <p:nvSpPr>
          <p:cNvPr id="8" name="Rectángulo 7"/>
          <p:cNvSpPr/>
          <p:nvPr/>
        </p:nvSpPr>
        <p:spPr>
          <a:xfrm>
            <a:off x="5375315" y="2924711"/>
            <a:ext cx="6614913" cy="4185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latin typeface="Rockwell Extra Bold" panose="02060903040505020403" pitchFamily="18" charset="0"/>
              </a:rPr>
              <a:t>GESTIONA RESPONSABLEMNETE EL ESPACIO  Y EL AMBIENTE</a:t>
            </a:r>
            <a:endParaRPr lang="es-PE" sz="1400" dirty="0">
              <a:latin typeface="Rockwell Extra Bold" panose="02060903040505020403" pitchFamily="18" charset="0"/>
            </a:endParaRPr>
          </a:p>
        </p:txBody>
      </p:sp>
      <p:sp>
        <p:nvSpPr>
          <p:cNvPr id="10" name="Rectángulo 9"/>
          <p:cNvSpPr/>
          <p:nvPr/>
        </p:nvSpPr>
        <p:spPr>
          <a:xfrm>
            <a:off x="3539543" y="3477562"/>
            <a:ext cx="6261279" cy="4679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latin typeface="Rockwell Extra Bold" panose="02060903040505020403" pitchFamily="18" charset="0"/>
              </a:rPr>
              <a:t>CONSTRUYE INTERPRETACIONES HISTÓRICAS</a:t>
            </a:r>
            <a:endParaRPr lang="es-PE" sz="1400" b="1" dirty="0">
              <a:latin typeface="Rockwell Extra Bold" panose="02060903040505020403" pitchFamily="18" charset="0"/>
            </a:endParaRPr>
          </a:p>
        </p:txBody>
      </p:sp>
      <p:sp>
        <p:nvSpPr>
          <p:cNvPr id="11" name="Rectángulo 10"/>
          <p:cNvSpPr/>
          <p:nvPr/>
        </p:nvSpPr>
        <p:spPr>
          <a:xfrm>
            <a:off x="5375316" y="2489644"/>
            <a:ext cx="6614913" cy="3520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bg1"/>
                </a:solidFill>
                <a:latin typeface="Rockwell Extra Bold" panose="02060903040505020403" pitchFamily="18" charset="0"/>
              </a:rPr>
              <a:t>GESTIONA RESPONSABLEMENTE LOS RECURSOS ECONÓMICOS</a:t>
            </a:r>
            <a:endParaRPr lang="es-PE" sz="1400" dirty="0">
              <a:solidFill>
                <a:schemeClr val="bg1"/>
              </a:solidFill>
              <a:latin typeface="Rockwell Extra Bold" panose="02060903040505020403" pitchFamily="18" charset="0"/>
            </a:endParaRPr>
          </a:p>
        </p:txBody>
      </p:sp>
      <p:cxnSp>
        <p:nvCxnSpPr>
          <p:cNvPr id="12" name="Conector recto de flecha 11"/>
          <p:cNvCxnSpPr/>
          <p:nvPr/>
        </p:nvCxnSpPr>
        <p:spPr>
          <a:xfrm flipH="1">
            <a:off x="2835500" y="2253802"/>
            <a:ext cx="51515" cy="25242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p:cNvCxnSpPr/>
          <p:nvPr/>
        </p:nvCxnSpPr>
        <p:spPr>
          <a:xfrm flipH="1">
            <a:off x="3206840" y="2216775"/>
            <a:ext cx="12878" cy="18422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p:cNvCxnSpPr/>
          <p:nvPr/>
        </p:nvCxnSpPr>
        <p:spPr>
          <a:xfrm>
            <a:off x="3565300" y="2216775"/>
            <a:ext cx="0" cy="11848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p:nvPr/>
        </p:nvCxnSpPr>
        <p:spPr>
          <a:xfrm>
            <a:off x="5375316" y="2253802"/>
            <a:ext cx="0" cy="1599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087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chemeClr val="tx1"/>
                </a:solidFill>
              </a:rPr>
              <a:t>18.- En una asesoría pedagógica el Director de la IE está abordando los enfoque del área de Personal Social y  ha compartido una diapositiva con la siguiente información:</a:t>
            </a:r>
            <a:endParaRPr lang="es-PE" b="1" dirty="0" smtClean="0">
              <a:solidFill>
                <a:schemeClr val="tx1"/>
              </a:solidFill>
            </a:endParaRPr>
          </a:p>
          <a:p>
            <a:r>
              <a:rPr lang="es-PE" b="1" dirty="0" smtClean="0">
                <a:solidFill>
                  <a:srgbClr val="0070C0"/>
                </a:solidFill>
              </a:rPr>
              <a:t>La ciudadanía activa </a:t>
            </a:r>
            <a:r>
              <a:rPr lang="es-PE" b="1" dirty="0" smtClean="0">
                <a:solidFill>
                  <a:schemeClr val="tx1"/>
                </a:solidFill>
              </a:rPr>
              <a:t>promueve y requiere el desarrollo de la </a:t>
            </a:r>
            <a:r>
              <a:rPr lang="es-PE" b="1" dirty="0" smtClean="0">
                <a:solidFill>
                  <a:srgbClr val="0070C0"/>
                </a:solidFill>
              </a:rPr>
              <a:t>autonomía</a:t>
            </a:r>
            <a:r>
              <a:rPr lang="es-PE" b="1" dirty="0" smtClean="0">
                <a:solidFill>
                  <a:schemeClr val="tx1"/>
                </a:solidFill>
              </a:rPr>
              <a:t>. Una ciudadana y un ciudadano activos se gobiernan a sí mismos y no se dejan manipular</a:t>
            </a:r>
          </a:p>
          <a:p>
            <a:r>
              <a:rPr lang="es-PE" b="1" dirty="0" smtClean="0">
                <a:solidFill>
                  <a:schemeClr val="tx1"/>
                </a:solidFill>
              </a:rPr>
              <a:t>La </a:t>
            </a:r>
            <a:r>
              <a:rPr lang="es-PE" b="1" dirty="0" smtClean="0">
                <a:solidFill>
                  <a:srgbClr val="0070C0"/>
                </a:solidFill>
              </a:rPr>
              <a:t>ciudadanía activa </a:t>
            </a:r>
            <a:r>
              <a:rPr lang="es-PE" b="1" dirty="0" smtClean="0">
                <a:solidFill>
                  <a:schemeClr val="tx1"/>
                </a:solidFill>
              </a:rPr>
              <a:t>promueve y requiere la práctica de habilidades socioemocionales. Una ciudadana y un ciudadano activos se </a:t>
            </a:r>
            <a:r>
              <a:rPr lang="es-PE" b="1" dirty="0" smtClean="0">
                <a:solidFill>
                  <a:srgbClr val="0070C0"/>
                </a:solidFill>
              </a:rPr>
              <a:t>conocen a sí mismos</a:t>
            </a:r>
            <a:r>
              <a:rPr lang="es-PE" b="1" dirty="0" smtClean="0">
                <a:solidFill>
                  <a:schemeClr val="tx1"/>
                </a:solidFill>
              </a:rPr>
              <a:t> y reconocen cuáles pueden ser sus aportes para la sociedad. Igualmente, manejan sus emociones y están atentos a las emociones de los demás, a fin de entablar relaciones de respeto empáticas.</a:t>
            </a:r>
          </a:p>
          <a:p>
            <a:r>
              <a:rPr lang="es-PE" b="1" dirty="0" smtClean="0">
                <a:solidFill>
                  <a:schemeClr val="tx1"/>
                </a:solidFill>
              </a:rPr>
              <a:t>La </a:t>
            </a:r>
            <a:r>
              <a:rPr lang="es-PE" b="1" dirty="0" smtClean="0">
                <a:solidFill>
                  <a:srgbClr val="0070C0"/>
                </a:solidFill>
              </a:rPr>
              <a:t>ciudadanía activa </a:t>
            </a:r>
            <a:r>
              <a:rPr lang="es-PE" b="1" dirty="0" smtClean="0">
                <a:solidFill>
                  <a:schemeClr val="tx1"/>
                </a:solidFill>
              </a:rPr>
              <a:t>requiere la </a:t>
            </a:r>
            <a:r>
              <a:rPr lang="es-PE" b="1" dirty="0" smtClean="0">
                <a:solidFill>
                  <a:srgbClr val="0070C0"/>
                </a:solidFill>
              </a:rPr>
              <a:t>reflexión crítica </a:t>
            </a:r>
            <a:r>
              <a:rPr lang="es-PE" b="1" dirty="0" smtClean="0">
                <a:solidFill>
                  <a:schemeClr val="tx1"/>
                </a:solidFill>
              </a:rPr>
              <a:t>acerca de las sociedades y las acciones de las personas que la conforman. Esto implica:</a:t>
            </a:r>
          </a:p>
          <a:p>
            <a:pPr marL="285750" indent="-285750">
              <a:buFont typeface="Arial" panose="020B0604020202020204" pitchFamily="34" charset="0"/>
              <a:buChar char="•"/>
            </a:pPr>
            <a:r>
              <a:rPr lang="es-PE" b="1" dirty="0" smtClean="0">
                <a:solidFill>
                  <a:schemeClr val="tx1"/>
                </a:solidFill>
              </a:rPr>
              <a:t>Aceptar que somos parte de un pasado, pero que, al mismo tiempo, estamos construyendo nuestro futuro.</a:t>
            </a:r>
          </a:p>
          <a:p>
            <a:pPr marL="285750" indent="-285750">
              <a:buFont typeface="Arial" panose="020B0604020202020204" pitchFamily="34" charset="0"/>
              <a:buChar char="•"/>
            </a:pPr>
            <a:r>
              <a:rPr lang="es-PE" b="1" dirty="0" smtClean="0">
                <a:solidFill>
                  <a:schemeClr val="tx1"/>
                </a:solidFill>
              </a:rPr>
              <a:t>Entender el espacio como una construcción social y que en él interactúan elementos naturales y sociales. </a:t>
            </a:r>
          </a:p>
          <a:p>
            <a:pPr marL="285750" indent="-285750">
              <a:buFont typeface="Arial" panose="020B0604020202020204" pitchFamily="34" charset="0"/>
              <a:buChar char="•"/>
            </a:pPr>
            <a:r>
              <a:rPr lang="es-PE" b="1" dirty="0" smtClean="0">
                <a:solidFill>
                  <a:schemeClr val="tx1"/>
                </a:solidFill>
              </a:rPr>
              <a:t>Comprender las relaciones entre los elementos del sistema económico y financiero.</a:t>
            </a:r>
          </a:p>
          <a:p>
            <a:endParaRPr lang="es-MX" b="1" dirty="0">
              <a:solidFill>
                <a:schemeClr val="tx1"/>
              </a:solidFill>
            </a:endParaRPr>
          </a:p>
          <a:p>
            <a:r>
              <a:rPr lang="es-MX" b="1" dirty="0" smtClean="0">
                <a:solidFill>
                  <a:schemeClr val="tx1"/>
                </a:solidFill>
              </a:rPr>
              <a:t>¿A qué aspectos estará haciendo referencia, principalmente el director?</a:t>
            </a:r>
          </a:p>
          <a:p>
            <a:endParaRPr lang="es-MX" b="1" dirty="0">
              <a:solidFill>
                <a:schemeClr val="tx1"/>
              </a:solidFill>
            </a:endParaRPr>
          </a:p>
          <a:p>
            <a:pPr marL="342900" indent="-342900">
              <a:buFont typeface="+mj-lt"/>
              <a:buAutoNum type="alphaLcParenR"/>
            </a:pPr>
            <a:r>
              <a:rPr lang="es-MX" dirty="0" smtClean="0">
                <a:solidFill>
                  <a:schemeClr val="tx1"/>
                </a:solidFill>
              </a:rPr>
              <a:t>Al enfoque de Ciudadanía </a:t>
            </a:r>
            <a:r>
              <a:rPr lang="es-MX" dirty="0">
                <a:solidFill>
                  <a:schemeClr val="tx1"/>
                </a:solidFill>
              </a:rPr>
              <a:t>A</a:t>
            </a:r>
            <a:r>
              <a:rPr lang="es-MX" dirty="0" smtClean="0">
                <a:solidFill>
                  <a:schemeClr val="tx1"/>
                </a:solidFill>
              </a:rPr>
              <a:t>ctiva.</a:t>
            </a:r>
          </a:p>
          <a:p>
            <a:pPr marL="342900" indent="-342900">
              <a:buFont typeface="+mj-lt"/>
              <a:buAutoNum type="alphaLcParenR"/>
            </a:pPr>
            <a:r>
              <a:rPr lang="es-MX" dirty="0" smtClean="0">
                <a:solidFill>
                  <a:schemeClr val="tx1"/>
                </a:solidFill>
              </a:rPr>
              <a:t>A la relación entre el enfoque de Ciudadanía Activa y Desarrollo Personal.</a:t>
            </a:r>
          </a:p>
          <a:p>
            <a:pPr marL="342900" indent="-342900">
              <a:buFont typeface="+mj-lt"/>
              <a:buAutoNum type="alphaLcParenR"/>
            </a:pPr>
            <a:r>
              <a:rPr lang="es-MX" dirty="0" smtClean="0">
                <a:solidFill>
                  <a:schemeClr val="tx1"/>
                </a:solidFill>
              </a:rPr>
              <a:t>Al enfoque de Desarrollo Personal.</a:t>
            </a:r>
            <a:endParaRPr lang="es-PE" dirty="0">
              <a:solidFill>
                <a:schemeClr val="tx1"/>
              </a:solidFill>
            </a:endParaRPr>
          </a:p>
        </p:txBody>
      </p:sp>
    </p:spTree>
    <p:extLst>
      <p:ext uri="{BB962C8B-B14F-4D97-AF65-F5344CB8AC3E}">
        <p14:creationId xmlns:p14="http://schemas.microsoft.com/office/powerpoint/2010/main" val="4180633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19.- Carlos acompañó a su padre a la tienda y, en el camino, se encontró con la vecina. Ella es una señora mayor, por lo que Carlos y su papá le ofrecieron ayuda para traer sus cosas al edificio.</a:t>
            </a:r>
          </a:p>
          <a:p>
            <a:pPr algn="just"/>
            <a:r>
              <a:rPr lang="es-PE" dirty="0" smtClean="0">
                <a:solidFill>
                  <a:schemeClr val="tx1"/>
                </a:solidFill>
              </a:rPr>
              <a:t>En este caso, </a:t>
            </a:r>
            <a:r>
              <a:rPr lang="es-PE" b="1" dirty="0" smtClean="0">
                <a:solidFill>
                  <a:schemeClr val="tx1"/>
                </a:solidFill>
              </a:rPr>
              <a:t>¿qué enfoque del área de Personal Social predomina?</a:t>
            </a:r>
          </a:p>
          <a:p>
            <a:pPr algn="just"/>
            <a:endParaRPr lang="es-PE" dirty="0" smtClean="0">
              <a:solidFill>
                <a:schemeClr val="tx1"/>
              </a:solidFill>
            </a:endParaRPr>
          </a:p>
          <a:p>
            <a:pPr algn="just"/>
            <a:r>
              <a:rPr lang="es-PE" dirty="0" smtClean="0">
                <a:solidFill>
                  <a:schemeClr val="tx1"/>
                </a:solidFill>
              </a:rPr>
              <a:t>a) Enfoque político-social</a:t>
            </a:r>
          </a:p>
          <a:p>
            <a:pPr algn="just"/>
            <a:r>
              <a:rPr lang="es-PE" dirty="0" smtClean="0">
                <a:solidFill>
                  <a:schemeClr val="tx1"/>
                </a:solidFill>
              </a:rPr>
              <a:t>b) Enfoque de desarrollo personal.</a:t>
            </a:r>
          </a:p>
          <a:p>
            <a:pPr algn="just"/>
            <a:r>
              <a:rPr lang="es-PE" dirty="0">
                <a:solidFill>
                  <a:schemeClr val="tx1"/>
                </a:solidFill>
              </a:rPr>
              <a:t>c</a:t>
            </a:r>
            <a:r>
              <a:rPr lang="es-PE" dirty="0" smtClean="0">
                <a:solidFill>
                  <a:schemeClr val="tx1"/>
                </a:solidFill>
              </a:rPr>
              <a:t>) Enfoque de ciudadanía activa.</a:t>
            </a:r>
            <a:endParaRPr lang="es-PE" dirty="0">
              <a:solidFill>
                <a:schemeClr val="tx1"/>
              </a:solidFill>
            </a:endParaRPr>
          </a:p>
        </p:txBody>
      </p:sp>
    </p:spTree>
    <p:extLst>
      <p:ext uri="{BB962C8B-B14F-4D97-AF65-F5344CB8AC3E}">
        <p14:creationId xmlns:p14="http://schemas.microsoft.com/office/powerpoint/2010/main" val="3755291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20.- Un docente encuentra en el periódico la siguiente noticia</a:t>
            </a:r>
          </a:p>
          <a:p>
            <a:pPr algn="just"/>
            <a:endParaRPr lang="es-PE" dirty="0" smtClean="0">
              <a:solidFill>
                <a:schemeClr val="tx1"/>
              </a:solidFill>
            </a:endParaRPr>
          </a:p>
          <a:p>
            <a:pPr algn="just"/>
            <a:r>
              <a:rPr lang="es-PE" dirty="0" smtClean="0">
                <a:solidFill>
                  <a:schemeClr val="tx1"/>
                </a:solidFill>
              </a:rPr>
              <a:t>El último viernes, en Camaná, se realizó un evento de danza en el que se presentó un grupo de </a:t>
            </a:r>
            <a:r>
              <a:rPr lang="es-PE" dirty="0" err="1" smtClean="0">
                <a:solidFill>
                  <a:schemeClr val="tx1"/>
                </a:solidFill>
              </a:rPr>
              <a:t>breakdance</a:t>
            </a:r>
            <a:r>
              <a:rPr lang="es-PE" dirty="0" smtClean="0">
                <a:solidFill>
                  <a:schemeClr val="tx1"/>
                </a:solidFill>
              </a:rPr>
              <a:t> y otro de danzantes de tijeras. La presentación consistió en una intervención por turnos de cada conjunto. En cada intervención, los miembros de cada agrupación buscaban demostrar sus mejores acrobacias para superar el nivel de sus retadores. Al final, ambos conjuntos sorprendieron al público con una presentación que mezclaba pasos de danza de ambos géneros y que contó con el acompañamiento de una pieza musical de fusión de ambos ritmos. El evento fue presenciado por más de mil personas, las cuales llenaron el coliseo.</a:t>
            </a:r>
          </a:p>
          <a:p>
            <a:pPr algn="just"/>
            <a:endParaRPr lang="es-PE" dirty="0" smtClean="0">
              <a:solidFill>
                <a:schemeClr val="tx1"/>
              </a:solidFill>
            </a:endParaRPr>
          </a:p>
          <a:p>
            <a:pPr algn="just"/>
            <a:r>
              <a:rPr lang="es-PE" b="1" dirty="0" smtClean="0">
                <a:solidFill>
                  <a:schemeClr val="tx1"/>
                </a:solidFill>
              </a:rPr>
              <a:t>¿Por qué es posible afirmar que en la situación presentada en la noticia se evidencia interculturalidad? </a:t>
            </a:r>
          </a:p>
          <a:p>
            <a:pPr algn="just"/>
            <a:endParaRPr lang="es-PE" dirty="0">
              <a:solidFill>
                <a:schemeClr val="tx1"/>
              </a:solidFill>
            </a:endParaRPr>
          </a:p>
          <a:p>
            <a:pPr marL="342900" indent="-342900" algn="just">
              <a:buAutoNum type="alphaLcParenR"/>
            </a:pPr>
            <a:r>
              <a:rPr lang="es-PE" dirty="0" smtClean="0">
                <a:solidFill>
                  <a:schemeClr val="tx1"/>
                </a:solidFill>
              </a:rPr>
              <a:t>Porque en la situación se demuestra el valor ancestral de la danza de tijeras y la vigencia que tiene culturalmente. </a:t>
            </a:r>
            <a:endParaRPr lang="es-PE" dirty="0">
              <a:solidFill>
                <a:schemeClr val="tx1"/>
              </a:solidFill>
            </a:endParaRPr>
          </a:p>
          <a:p>
            <a:pPr marL="342900" indent="-342900" algn="just">
              <a:buAutoNum type="alphaLcParenR"/>
            </a:pPr>
            <a:r>
              <a:rPr lang="es-PE" dirty="0" smtClean="0">
                <a:solidFill>
                  <a:schemeClr val="tx1"/>
                </a:solidFill>
              </a:rPr>
              <a:t>Porque en la situación se pone de manifiesto el valor artístico que se puede encontrar en la diversidad cultural. </a:t>
            </a:r>
            <a:endParaRPr lang="es-PE" dirty="0">
              <a:solidFill>
                <a:schemeClr val="tx1"/>
              </a:solidFill>
            </a:endParaRPr>
          </a:p>
          <a:p>
            <a:pPr marL="342900" indent="-342900" algn="just">
              <a:buAutoNum type="alphaLcParenR"/>
            </a:pPr>
            <a:r>
              <a:rPr lang="es-PE" dirty="0" smtClean="0">
                <a:solidFill>
                  <a:schemeClr val="tx1"/>
                </a:solidFill>
              </a:rPr>
              <a:t>Porque en la situación se muestra el enriquecimiento mutuo de culturas diferentes en un contexto de igualdad. </a:t>
            </a:r>
            <a:endParaRPr lang="es-PE" dirty="0">
              <a:solidFill>
                <a:schemeClr val="tx1"/>
              </a:solidFill>
            </a:endParaRPr>
          </a:p>
        </p:txBody>
      </p:sp>
    </p:spTree>
    <p:extLst>
      <p:ext uri="{BB962C8B-B14F-4D97-AF65-F5344CB8AC3E}">
        <p14:creationId xmlns:p14="http://schemas.microsoft.com/office/powerpoint/2010/main" val="227196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21.- El docente ha planificado presentar la noticia a los estudiantes con el propósito de promover la reflexión sobre la interculturalidad. </a:t>
            </a:r>
            <a:r>
              <a:rPr lang="es-PE" b="1" dirty="0" smtClean="0">
                <a:solidFill>
                  <a:schemeClr val="tx1"/>
                </a:solidFill>
              </a:rPr>
              <a:t>¿Cuál de los siguientes conjuntos de preguntas es más pertinente para este propósito? </a:t>
            </a:r>
          </a:p>
          <a:p>
            <a:pPr algn="just"/>
            <a:endParaRPr lang="es-PE" b="1" dirty="0">
              <a:solidFill>
                <a:schemeClr val="tx1"/>
              </a:solidFill>
            </a:endParaRPr>
          </a:p>
          <a:p>
            <a:pPr marL="342900" indent="-342900" algn="just">
              <a:buAutoNum type="alphaLcParenR"/>
            </a:pPr>
            <a:r>
              <a:rPr lang="es-PE" dirty="0" smtClean="0">
                <a:solidFill>
                  <a:schemeClr val="tx1"/>
                </a:solidFill>
              </a:rPr>
              <a:t>¿Cuáles son las diferencias entre estas danzas? ¿Cuál de las danzas es más popular en la actualidad? ¿Qué hace que una danza sea más popular que otra? ¿Cuál de las danzas debió ganar el duelo? </a:t>
            </a:r>
            <a:endParaRPr lang="es-PE" dirty="0">
              <a:solidFill>
                <a:schemeClr val="tx1"/>
              </a:solidFill>
            </a:endParaRPr>
          </a:p>
          <a:p>
            <a:pPr marL="342900" indent="-342900" algn="just">
              <a:buAutoNum type="alphaLcParenR"/>
            </a:pPr>
            <a:r>
              <a:rPr lang="es-PE" dirty="0" smtClean="0">
                <a:solidFill>
                  <a:schemeClr val="tx1"/>
                </a:solidFill>
              </a:rPr>
              <a:t>¿Cuál de las danzas tiene un origen más antiguo? ¿Cómo esta danza se ha mantenido en el tiempo? ¿Cuál es su importancia? ¿Esta presentación favorece la revalorización de la cultura peruana? </a:t>
            </a:r>
            <a:endParaRPr lang="es-PE" dirty="0">
              <a:solidFill>
                <a:schemeClr val="tx1"/>
              </a:solidFill>
            </a:endParaRPr>
          </a:p>
          <a:p>
            <a:pPr marL="342900" indent="-342900" algn="just">
              <a:buAutoNum type="alphaLcParenR"/>
            </a:pPr>
            <a:r>
              <a:rPr lang="es-PE" dirty="0" smtClean="0">
                <a:solidFill>
                  <a:schemeClr val="tx1"/>
                </a:solidFill>
              </a:rPr>
              <a:t>¿Cuál es el origen de estas danzas? ¿Cuáles son sus semejanzas y diferencias? ¿Cómo es la interacción entre ambos conjuntos durante el evento? ¿Qué mensaje transmite el acto final del evento</a:t>
            </a:r>
            <a:endParaRPr lang="es-PE" dirty="0">
              <a:solidFill>
                <a:schemeClr val="tx1"/>
              </a:solidFill>
            </a:endParaRPr>
          </a:p>
        </p:txBody>
      </p:sp>
    </p:spTree>
    <p:extLst>
      <p:ext uri="{BB962C8B-B14F-4D97-AF65-F5344CB8AC3E}">
        <p14:creationId xmlns:p14="http://schemas.microsoft.com/office/powerpoint/2010/main" val="823258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dirty="0" smtClean="0">
                <a:solidFill>
                  <a:schemeClr val="tx1"/>
                </a:solidFill>
              </a:rPr>
              <a:t>22.- Una </a:t>
            </a:r>
            <a:r>
              <a:rPr lang="es-ES" dirty="0">
                <a:solidFill>
                  <a:schemeClr val="tx1"/>
                </a:solidFill>
              </a:rPr>
              <a:t>docente ha observado que, </a:t>
            </a:r>
            <a:r>
              <a:rPr lang="es-ES" dirty="0" smtClean="0">
                <a:solidFill>
                  <a:schemeClr val="tx1"/>
                </a:solidFill>
              </a:rPr>
              <a:t>aún </a:t>
            </a:r>
            <a:r>
              <a:rPr lang="es-ES" dirty="0">
                <a:solidFill>
                  <a:schemeClr val="tx1"/>
                </a:solidFill>
              </a:rPr>
              <a:t>cuando los estudiantes suelen afirmar que es importante respetar culturas distintas de la propia, en la práctica no muestran actitudes de dialogo y apertura hacia estas. Por ello, la docente ha previsto realizar un conjunto de actividades de inicio que contribuyan a que sus estudiantes desarrollen progresivamente </a:t>
            </a:r>
            <a:r>
              <a:rPr lang="es-ES" b="1" i="1" dirty="0">
                <a:solidFill>
                  <a:schemeClr val="tx1"/>
                </a:solidFill>
              </a:rPr>
              <a:t>una actitud de apertura hacia lo intercultural</a:t>
            </a:r>
            <a:r>
              <a:rPr lang="es-ES" dirty="0">
                <a:solidFill>
                  <a:schemeClr val="tx1"/>
                </a:solidFill>
              </a:rPr>
              <a:t>. </a:t>
            </a:r>
            <a:r>
              <a:rPr lang="es-ES" b="1" dirty="0">
                <a:solidFill>
                  <a:schemeClr val="tx1"/>
                </a:solidFill>
              </a:rPr>
              <a:t>¿Cuál de las siguientes actividades es más pertinente para este propósito? </a:t>
            </a:r>
            <a:endParaRPr lang="es-ES" b="1" dirty="0" smtClean="0">
              <a:solidFill>
                <a:schemeClr val="tx1"/>
              </a:solidFill>
            </a:endParaRPr>
          </a:p>
          <a:p>
            <a:pPr lvl="0" algn="just"/>
            <a:endParaRPr lang="es-PE" dirty="0">
              <a:solidFill>
                <a:schemeClr val="tx1"/>
              </a:solidFill>
            </a:endParaRPr>
          </a:p>
          <a:p>
            <a:pPr marL="342900" lvl="0" indent="-342900" algn="just">
              <a:buFont typeface="+mj-lt"/>
              <a:buAutoNum type="alphaLcParenR"/>
            </a:pPr>
            <a:r>
              <a:rPr lang="es-ES" dirty="0">
                <a:solidFill>
                  <a:schemeClr val="tx1"/>
                </a:solidFill>
              </a:rPr>
              <a:t>Primero, presenta a los estudiantes un video que muestre la diversidad cultural musical del Perú; luego, solicitarles que averigüen cuales son los instrumentos utilizados; y, finalmente, que elaboren un organizador grafico en el que comparen los instrumentos típicos de cada región del país.  </a:t>
            </a:r>
            <a:endParaRPr lang="es-PE" dirty="0">
              <a:solidFill>
                <a:schemeClr val="tx1"/>
              </a:solidFill>
            </a:endParaRPr>
          </a:p>
          <a:p>
            <a:pPr marL="342900" lvl="0" indent="-342900" algn="just">
              <a:buFont typeface="+mj-lt"/>
              <a:buAutoNum type="alphaLcParenR"/>
            </a:pPr>
            <a:r>
              <a:rPr lang="es-ES" dirty="0">
                <a:solidFill>
                  <a:schemeClr val="tx1"/>
                </a:solidFill>
              </a:rPr>
              <a:t>Primero, mostrar a los estudiantes los principales logros de las culturas prehispánicas del país; luego, solicitarles que hagan un dibujo de lo que más les haya interesado; y, finalmente, pedir a los estudiantes que expongan sus trabajos </a:t>
            </a:r>
            <a:r>
              <a:rPr lang="es-ES" dirty="0" smtClean="0">
                <a:solidFill>
                  <a:schemeClr val="tx1"/>
                </a:solidFill>
              </a:rPr>
              <a:t>ante </a:t>
            </a:r>
            <a:r>
              <a:rPr lang="es-ES" dirty="0">
                <a:solidFill>
                  <a:schemeClr val="tx1"/>
                </a:solidFill>
              </a:rPr>
              <a:t>sus compañeros de otros grados. </a:t>
            </a:r>
            <a:endParaRPr lang="es-PE" dirty="0">
              <a:solidFill>
                <a:schemeClr val="tx1"/>
              </a:solidFill>
            </a:endParaRPr>
          </a:p>
          <a:p>
            <a:pPr marL="342900" lvl="0" indent="-342900" algn="just">
              <a:buFont typeface="+mj-lt"/>
              <a:buAutoNum type="alphaLcParenR"/>
            </a:pPr>
            <a:r>
              <a:rPr lang="es-ES" dirty="0">
                <a:solidFill>
                  <a:schemeClr val="tx1"/>
                </a:solidFill>
              </a:rPr>
              <a:t>Primero, llevar a los estudiantes a un festival de danzas tradicionales del país; luego, motivarlos a que pregunten los maestros danzantes </a:t>
            </a:r>
            <a:r>
              <a:rPr lang="es-ES" dirty="0" smtClean="0">
                <a:solidFill>
                  <a:schemeClr val="tx1"/>
                </a:solidFill>
              </a:rPr>
              <a:t>qué </a:t>
            </a:r>
            <a:r>
              <a:rPr lang="es-ES" dirty="0">
                <a:solidFill>
                  <a:schemeClr val="tx1"/>
                </a:solidFill>
              </a:rPr>
              <a:t>importancia cultural tienen sus danzas para ellos; y finalmente, invitar a que aprendan algunos pasos de estas danzas. </a:t>
            </a:r>
            <a:endParaRPr lang="es-PE" dirty="0">
              <a:solidFill>
                <a:schemeClr val="tx1"/>
              </a:solidFill>
            </a:endParaRPr>
          </a:p>
          <a:p>
            <a:pPr algn="ctr"/>
            <a:endParaRPr lang="es-PE" dirty="0">
              <a:solidFill>
                <a:schemeClr val="tx1"/>
              </a:solidFill>
            </a:endParaRPr>
          </a:p>
        </p:txBody>
      </p:sp>
    </p:spTree>
    <p:extLst>
      <p:ext uri="{BB962C8B-B14F-4D97-AF65-F5344CB8AC3E}">
        <p14:creationId xmlns:p14="http://schemas.microsoft.com/office/powerpoint/2010/main" val="187763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r>
              <a:rPr lang="es-MX" dirty="0" smtClean="0">
                <a:solidFill>
                  <a:schemeClr val="tx1"/>
                </a:solidFill>
              </a:rPr>
              <a:t>23.- En una asesoría pedagógica se escucha decir al director de la IE lo siguiente: “A continuación les voy a mostrar información muy clara de algunos ejemplos de cómo nuestros estudiantes pueden poner en práctica este importante enfoque del área de Personal Social: La diapositiva presentada es la siguiente:</a:t>
            </a: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smtClean="0">
              <a:solidFill>
                <a:schemeClr val="tx1"/>
              </a:solidFill>
            </a:endParaRPr>
          </a:p>
          <a:p>
            <a:pPr algn="just"/>
            <a:r>
              <a:rPr lang="es-MX" b="1" dirty="0" smtClean="0">
                <a:solidFill>
                  <a:schemeClr val="tx1"/>
                </a:solidFill>
              </a:rPr>
              <a:t>¿A qué enfoque del área de Personal Social esta haciendo referencia el director?</a:t>
            </a:r>
          </a:p>
          <a:p>
            <a:pPr marL="342900" indent="-342900" algn="just">
              <a:buFont typeface="+mj-lt"/>
              <a:buAutoNum type="alphaLcParenR"/>
            </a:pPr>
            <a:r>
              <a:rPr lang="es-MX" dirty="0" smtClean="0">
                <a:solidFill>
                  <a:schemeClr val="tx1"/>
                </a:solidFill>
              </a:rPr>
              <a:t>Desarrollo Personal.</a:t>
            </a:r>
          </a:p>
          <a:p>
            <a:pPr marL="342900" indent="-342900" algn="just">
              <a:buFont typeface="+mj-lt"/>
              <a:buAutoNum type="alphaLcParenR"/>
            </a:pPr>
            <a:r>
              <a:rPr lang="es-MX" dirty="0" smtClean="0">
                <a:solidFill>
                  <a:schemeClr val="tx1"/>
                </a:solidFill>
              </a:rPr>
              <a:t>Ciudadanía  activa.</a:t>
            </a:r>
          </a:p>
          <a:p>
            <a:pPr marL="342900" indent="-342900" algn="just">
              <a:buFont typeface="+mj-lt"/>
              <a:buAutoNum type="alphaLcParenR"/>
            </a:pPr>
            <a:r>
              <a:rPr lang="es-MX" dirty="0" smtClean="0">
                <a:solidFill>
                  <a:schemeClr val="tx1"/>
                </a:solidFill>
              </a:rPr>
              <a:t>Convivencia democrática</a:t>
            </a:r>
          </a:p>
          <a:p>
            <a:pPr algn="just"/>
            <a:r>
              <a:rPr lang="es-MX" dirty="0" smtClean="0">
                <a:solidFill>
                  <a:schemeClr val="tx1"/>
                </a:solidFill>
              </a:rPr>
              <a:t>.</a:t>
            </a: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MX" dirty="0" smtClean="0">
              <a:solidFill>
                <a:schemeClr val="tx1"/>
              </a:solidFill>
            </a:endParaRPr>
          </a:p>
          <a:p>
            <a:pPr algn="just"/>
            <a:endParaRPr lang="es-MX" dirty="0">
              <a:solidFill>
                <a:schemeClr val="tx1"/>
              </a:solidFill>
            </a:endParaRPr>
          </a:p>
          <a:p>
            <a:pPr algn="just"/>
            <a:endParaRPr lang="es-PE" dirty="0">
              <a:solidFill>
                <a:schemeClr val="tx1"/>
              </a:solidFill>
            </a:endParaRPr>
          </a:p>
        </p:txBody>
      </p:sp>
      <p:pic>
        <p:nvPicPr>
          <p:cNvPr id="2" name="Imagen 1"/>
          <p:cNvPicPr>
            <a:picLocks noChangeAspect="1"/>
          </p:cNvPicPr>
          <p:nvPr/>
        </p:nvPicPr>
        <p:blipFill rotWithShape="1">
          <a:blip r:embed="rId2"/>
          <a:srcRect l="40351" t="42304" r="18240" b="19922"/>
          <a:stretch/>
        </p:blipFill>
        <p:spPr>
          <a:xfrm>
            <a:off x="1236370" y="2099256"/>
            <a:ext cx="5859890" cy="2376152"/>
          </a:xfrm>
          <a:prstGeom prst="rect">
            <a:avLst/>
          </a:prstGeom>
        </p:spPr>
      </p:pic>
    </p:spTree>
    <p:extLst>
      <p:ext uri="{BB962C8B-B14F-4D97-AF65-F5344CB8AC3E}">
        <p14:creationId xmlns:p14="http://schemas.microsoft.com/office/powerpoint/2010/main" val="356251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dirty="0" smtClean="0">
                <a:solidFill>
                  <a:schemeClr val="tx1"/>
                </a:solidFill>
                <a:latin typeface="Arial Black" panose="020B0A04020102020204" pitchFamily="34" charset="0"/>
              </a:rPr>
              <a:t>Conceptos claves vinculados al enfoque de ciudadanía activa</a:t>
            </a:r>
          </a:p>
          <a:p>
            <a:r>
              <a:rPr lang="es-PE" sz="1600" dirty="0" smtClean="0">
                <a:solidFill>
                  <a:schemeClr val="tx1"/>
                </a:solidFill>
                <a:latin typeface="Arial Black" panose="020B0A04020102020204" pitchFamily="34" charset="0"/>
              </a:rPr>
              <a:t> </a:t>
            </a:r>
          </a:p>
          <a:p>
            <a:pPr algn="just"/>
            <a:r>
              <a:rPr lang="es-PE" sz="1600" dirty="0" smtClean="0">
                <a:solidFill>
                  <a:srgbClr val="0070C0"/>
                </a:solidFill>
                <a:latin typeface="Arial Black" panose="020B0A04020102020204" pitchFamily="34" charset="0"/>
              </a:rPr>
              <a:t>La democracia: </a:t>
            </a:r>
            <a:r>
              <a:rPr lang="es-PE" sz="1600" dirty="0" smtClean="0">
                <a:solidFill>
                  <a:schemeClr val="tx1"/>
                </a:solidFill>
                <a:latin typeface="Arial Black" panose="020B0A04020102020204" pitchFamily="34" charset="0"/>
              </a:rPr>
              <a:t>la ciudadanía democrática tiene necesariamente dos dimensiones: la política, referida a la democracia como sistema, y la social, referida a la democracia como cultura o modo de vida. Por lo tanto, el ejercicio ciudadano “se expresa en dos aspectos claves y complementarios: convivencia y participación”. (Dibós y otros 2004, citados por Frisancho y otros, 2009)</a:t>
            </a:r>
          </a:p>
          <a:p>
            <a:pPr algn="just"/>
            <a:r>
              <a:rPr lang="es-PE" sz="1600" dirty="0" smtClean="0">
                <a:solidFill>
                  <a:srgbClr val="0070C0"/>
                </a:solidFill>
                <a:latin typeface="Arial Black" panose="020B0A04020102020204" pitchFamily="34" charset="0"/>
              </a:rPr>
              <a:t>La interculturalidad: </a:t>
            </a:r>
            <a:r>
              <a:rPr lang="es-PE" sz="1600" dirty="0" smtClean="0">
                <a:solidFill>
                  <a:schemeClr val="tx1"/>
                </a:solidFill>
                <a:latin typeface="Arial Black" panose="020B0A04020102020204" pitchFamily="34" charset="0"/>
              </a:rPr>
              <a:t>se refiere al diálogo que debe darse entre las diversas culturas, poniendo énfasis en la construcción de la unidad en la diversidad. la interculturalidad es el enfoque que lleva a la interrelación respetuosa que permite el aprendizaje y la valoración de unos y otros, buscando la construcción de la unidad en la diversidad.</a:t>
            </a:r>
          </a:p>
          <a:p>
            <a:pPr algn="just"/>
            <a:r>
              <a:rPr lang="es-PE" sz="1600" dirty="0" smtClean="0">
                <a:solidFill>
                  <a:srgbClr val="0070C0"/>
                </a:solidFill>
                <a:latin typeface="Arial Black" panose="020B0A04020102020204" pitchFamily="34" charset="0"/>
              </a:rPr>
              <a:t>El cuidado ambiental: </a:t>
            </a:r>
            <a:r>
              <a:rPr lang="es-PE" sz="1600" dirty="0" smtClean="0">
                <a:solidFill>
                  <a:schemeClr val="tx1"/>
                </a:solidFill>
                <a:latin typeface="Arial Black" panose="020B0A04020102020204" pitchFamily="34" charset="0"/>
              </a:rPr>
              <a:t>se refiere al compromiso con la conservación del ambiente; lo que implica ser conscientes de nuestros derechos y responsabilidades con él, y hacer un uso respetuoso de los recursos que nos ofrece la naturaleza para la satisfacción de nuestras necesidades, obteniendo calidad de vida sin perjudicar el acceso de las futuras generaciones a estos.</a:t>
            </a:r>
            <a:endParaRPr lang="es-PE" sz="16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07102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24.- Para el abordaje del  área de Personal Social, Erices </a:t>
            </a:r>
            <a:r>
              <a:rPr lang="es-PE" dirty="0">
                <a:solidFill>
                  <a:schemeClr val="tx1"/>
                </a:solidFill>
              </a:rPr>
              <a:t>(2011) hace una distinción entre “ciudadano” y “habitante”. Señala que, aunque muchas veces se usan como sinónimas, estas palabras tienen distinto significado. </a:t>
            </a:r>
            <a:endParaRPr lang="es-PE" dirty="0" smtClean="0">
              <a:solidFill>
                <a:schemeClr val="tx1"/>
              </a:solidFill>
            </a:endParaRPr>
          </a:p>
          <a:p>
            <a:pPr algn="just"/>
            <a:r>
              <a:rPr lang="es-PE" dirty="0">
                <a:solidFill>
                  <a:schemeClr val="tx1"/>
                </a:solidFill>
              </a:rPr>
              <a:t>En este contexto</a:t>
            </a:r>
            <a:r>
              <a:rPr lang="es-PE" dirty="0" smtClean="0">
                <a:solidFill>
                  <a:schemeClr val="tx1"/>
                </a:solidFill>
              </a:rPr>
              <a:t>, ¿</a:t>
            </a:r>
            <a:r>
              <a:rPr lang="es-PE" b="1" dirty="0" smtClean="0">
                <a:solidFill>
                  <a:schemeClr val="tx1"/>
                </a:solidFill>
              </a:rPr>
              <a:t>Cuál de las siguientes afirmaciones corresponde a un habitante?</a:t>
            </a:r>
          </a:p>
          <a:p>
            <a:pPr algn="just"/>
            <a:endParaRPr lang="es-PE" dirty="0">
              <a:solidFill>
                <a:schemeClr val="tx1"/>
              </a:solidFill>
            </a:endParaRPr>
          </a:p>
          <a:p>
            <a:pPr marL="342900" indent="-342900" algn="just">
              <a:buFont typeface="+mj-lt"/>
              <a:buAutoNum type="alphaLcParenR"/>
            </a:pPr>
            <a:r>
              <a:rPr lang="es-PE" dirty="0" smtClean="0">
                <a:solidFill>
                  <a:schemeClr val="tx1"/>
                </a:solidFill>
              </a:rPr>
              <a:t>Persona que conoce </a:t>
            </a:r>
            <a:r>
              <a:rPr lang="es-PE" dirty="0">
                <a:solidFill>
                  <a:schemeClr val="tx1"/>
                </a:solidFill>
              </a:rPr>
              <a:t>sus derechos y los </a:t>
            </a:r>
            <a:r>
              <a:rPr lang="es-PE" dirty="0" smtClean="0">
                <a:solidFill>
                  <a:schemeClr val="tx1"/>
                </a:solidFill>
              </a:rPr>
              <a:t>hace </a:t>
            </a:r>
            <a:r>
              <a:rPr lang="es-PE" dirty="0">
                <a:solidFill>
                  <a:schemeClr val="tx1"/>
                </a:solidFill>
              </a:rPr>
              <a:t>respetar. También conocen y cumplen sus deberes y obligaciones. </a:t>
            </a:r>
            <a:r>
              <a:rPr lang="es-PE" dirty="0" smtClean="0">
                <a:solidFill>
                  <a:schemeClr val="tx1"/>
                </a:solidFill>
              </a:rPr>
              <a:t>Participa activamente en la búsqueda del bien común. Ciudadano</a:t>
            </a:r>
          </a:p>
          <a:p>
            <a:pPr marL="342900" indent="-342900" algn="just">
              <a:buFont typeface="+mj-lt"/>
              <a:buAutoNum type="alphaLcParenR"/>
            </a:pPr>
            <a:r>
              <a:rPr lang="es-PE" dirty="0" smtClean="0">
                <a:solidFill>
                  <a:schemeClr val="tx1"/>
                </a:solidFill>
              </a:rPr>
              <a:t>Es una  </a:t>
            </a:r>
            <a:r>
              <a:rPr lang="es-PE" dirty="0">
                <a:solidFill>
                  <a:schemeClr val="tx1"/>
                </a:solidFill>
              </a:rPr>
              <a:t>persona que desconoce sus derechos y sus deberes o, si los conoce, no los </a:t>
            </a:r>
            <a:r>
              <a:rPr lang="es-PE" dirty="0" smtClean="0">
                <a:solidFill>
                  <a:schemeClr val="tx1"/>
                </a:solidFill>
              </a:rPr>
              <a:t>practica,</a:t>
            </a:r>
            <a:r>
              <a:rPr lang="es-PE" dirty="0">
                <a:solidFill>
                  <a:schemeClr val="tx1"/>
                </a:solidFill>
              </a:rPr>
              <a:t> no </a:t>
            </a:r>
            <a:r>
              <a:rPr lang="es-PE" dirty="0" smtClean="0">
                <a:solidFill>
                  <a:schemeClr val="tx1"/>
                </a:solidFill>
              </a:rPr>
              <a:t>participa activamente en la búsqueda del bien común, solo </a:t>
            </a:r>
            <a:r>
              <a:rPr lang="es-PE" dirty="0">
                <a:solidFill>
                  <a:schemeClr val="tx1"/>
                </a:solidFill>
              </a:rPr>
              <a:t>se preocupan por lo que les afecta </a:t>
            </a:r>
            <a:r>
              <a:rPr lang="es-PE" dirty="0" smtClean="0">
                <a:solidFill>
                  <a:schemeClr val="tx1"/>
                </a:solidFill>
              </a:rPr>
              <a:t>directamente. Habitante</a:t>
            </a:r>
          </a:p>
          <a:p>
            <a:pPr marL="342900" indent="-342900" algn="just">
              <a:buFont typeface="+mj-lt"/>
              <a:buAutoNum type="alphaLcParenR"/>
            </a:pPr>
            <a:r>
              <a:rPr lang="es-MX" dirty="0" smtClean="0">
                <a:solidFill>
                  <a:schemeClr val="tx1"/>
                </a:solidFill>
              </a:rPr>
              <a:t>Persona que permanentemente está participando como candidato a la secretaría General de su AAHH.</a:t>
            </a:r>
            <a:endParaRPr lang="es-PE" dirty="0">
              <a:solidFill>
                <a:schemeClr val="tx1"/>
              </a:solidFill>
            </a:endParaRPr>
          </a:p>
        </p:txBody>
      </p:sp>
    </p:spTree>
    <p:extLst>
      <p:ext uri="{BB962C8B-B14F-4D97-AF65-F5344CB8AC3E}">
        <p14:creationId xmlns:p14="http://schemas.microsoft.com/office/powerpoint/2010/main" val="35184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latin typeface="Arial Black" panose="020B0A04020102020204" pitchFamily="34" charset="0"/>
              </a:rPr>
              <a:t> </a:t>
            </a:r>
            <a:r>
              <a:rPr lang="es-PE" b="1" dirty="0" smtClean="0">
                <a:solidFill>
                  <a:schemeClr val="tx1"/>
                </a:solidFill>
              </a:rPr>
              <a:t>¿Qué </a:t>
            </a:r>
            <a:r>
              <a:rPr lang="es-PE" b="1" dirty="0">
                <a:solidFill>
                  <a:schemeClr val="tx1"/>
                </a:solidFill>
              </a:rPr>
              <a:t>es ser ciudadano (o ciudadana)? </a:t>
            </a:r>
            <a:endParaRPr lang="es-PE" b="1" dirty="0" smtClean="0">
              <a:solidFill>
                <a:schemeClr val="tx1"/>
              </a:solidFill>
            </a:endParaRPr>
          </a:p>
          <a:p>
            <a:pPr algn="just"/>
            <a:endParaRPr lang="es-PE" dirty="0">
              <a:solidFill>
                <a:schemeClr val="tx1"/>
              </a:solidFill>
            </a:endParaRPr>
          </a:p>
          <a:p>
            <a:pPr algn="just"/>
            <a:r>
              <a:rPr lang="es-PE" dirty="0" smtClean="0">
                <a:solidFill>
                  <a:schemeClr val="tx1"/>
                </a:solidFill>
              </a:rPr>
              <a:t>Erices </a:t>
            </a:r>
            <a:r>
              <a:rPr lang="es-PE" dirty="0">
                <a:solidFill>
                  <a:schemeClr val="tx1"/>
                </a:solidFill>
              </a:rPr>
              <a:t>(2011) hace una distinción entre “ciudadano” y “habitante”. Señala que, aunque muchas veces se usan como sinónimas, estas palabras tienen distinto significado. La ciudadana y el ciudadano conocen sus derechos y los hacen respetar. También conocen y cumplen sus deberes y obligaciones. Mientras que la palabra “habitante” señala a una persona que desconoce sus derechos y sus deberes o, si los conoce, no los practica. La ciudadana y el ciudadano participan activamente en la búsqueda del bienestar de la comunidad. En cambio, la habitante o el habitante no participan o solo se preocupan por lo que les afecta </a:t>
            </a:r>
            <a:r>
              <a:rPr lang="es-PE" dirty="0" smtClean="0">
                <a:solidFill>
                  <a:schemeClr val="tx1"/>
                </a:solidFill>
              </a:rPr>
              <a:t>directamente. Pág. 20 (Orientaciones para el abordaje de las competencias de Personal social)</a:t>
            </a:r>
            <a:endParaRPr lang="es-PE" dirty="0">
              <a:solidFill>
                <a:schemeClr val="tx1"/>
              </a:solidFill>
            </a:endParaRPr>
          </a:p>
        </p:txBody>
      </p:sp>
    </p:spTree>
    <p:extLst>
      <p:ext uri="{BB962C8B-B14F-4D97-AF65-F5344CB8AC3E}">
        <p14:creationId xmlns:p14="http://schemas.microsoft.com/office/powerpoint/2010/main" val="206373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25.- Felipe, docente de Sexto Grado presenta a sus estudiantes el siguiente enunciado.</a:t>
            </a:r>
            <a:r>
              <a:rPr lang="es-PE" dirty="0">
                <a:solidFill>
                  <a:schemeClr val="tx1"/>
                </a:solidFill>
              </a:rPr>
              <a:t> </a:t>
            </a:r>
            <a:r>
              <a:rPr lang="es-PE" dirty="0" smtClean="0">
                <a:solidFill>
                  <a:schemeClr val="tx1"/>
                </a:solidFill>
              </a:rPr>
              <a:t>”En los</a:t>
            </a:r>
            <a:r>
              <a:rPr lang="es-PE" dirty="0">
                <a:solidFill>
                  <a:schemeClr val="tx1"/>
                </a:solidFill>
              </a:rPr>
              <a:t> Juegos Olímpicos, </a:t>
            </a:r>
            <a:r>
              <a:rPr lang="es-PE" dirty="0" smtClean="0">
                <a:solidFill>
                  <a:schemeClr val="tx1"/>
                </a:solidFill>
              </a:rPr>
              <a:t>compiten </a:t>
            </a:r>
            <a:r>
              <a:rPr lang="es-PE" dirty="0">
                <a:solidFill>
                  <a:schemeClr val="tx1"/>
                </a:solidFill>
              </a:rPr>
              <a:t>muchísimas nacionalidades pero sin que se haga ningún tipo de distinción más allá de la propia </a:t>
            </a:r>
            <a:r>
              <a:rPr lang="es-PE" dirty="0" smtClean="0">
                <a:solidFill>
                  <a:schemeClr val="tx1"/>
                </a:solidFill>
              </a:rPr>
              <a:t>competición”. El ejemplo mostrado por el docente Felipe es un caso muy claro de:</a:t>
            </a:r>
          </a:p>
          <a:p>
            <a:pPr marL="342900" indent="-342900" algn="just">
              <a:buFont typeface="+mj-lt"/>
              <a:buAutoNum type="alphaLcParenR"/>
            </a:pPr>
            <a:r>
              <a:rPr lang="es-MX" dirty="0" smtClean="0">
                <a:solidFill>
                  <a:schemeClr val="tx1"/>
                </a:solidFill>
              </a:rPr>
              <a:t>Pluriculturalidad</a:t>
            </a:r>
          </a:p>
          <a:p>
            <a:pPr marL="342900" indent="-342900" algn="just">
              <a:buFont typeface="+mj-lt"/>
              <a:buAutoNum type="alphaLcParenR"/>
            </a:pPr>
            <a:r>
              <a:rPr lang="es-MX" dirty="0" smtClean="0">
                <a:solidFill>
                  <a:schemeClr val="tx1"/>
                </a:solidFill>
              </a:rPr>
              <a:t>Interculturalidad.</a:t>
            </a:r>
          </a:p>
          <a:p>
            <a:pPr marL="342900" indent="-342900" algn="just">
              <a:buFont typeface="+mj-lt"/>
              <a:buAutoNum type="alphaLcParenR"/>
            </a:pPr>
            <a:r>
              <a:rPr lang="es-MX" dirty="0" smtClean="0">
                <a:solidFill>
                  <a:schemeClr val="tx1"/>
                </a:solidFill>
              </a:rPr>
              <a:t>Convivencia democrática</a:t>
            </a:r>
            <a:endParaRPr lang="es-PE" dirty="0">
              <a:solidFill>
                <a:schemeClr val="tx1"/>
              </a:solidFill>
            </a:endParaRPr>
          </a:p>
        </p:txBody>
      </p:sp>
    </p:spTree>
    <p:extLst>
      <p:ext uri="{BB962C8B-B14F-4D97-AF65-F5344CB8AC3E}">
        <p14:creationId xmlns:p14="http://schemas.microsoft.com/office/powerpoint/2010/main" val="119559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Rockwell Extra Bold" panose="02060903040505020403" pitchFamily="18" charset="0"/>
              </a:rPr>
              <a:t>ENFOQUE DEL ÁREA</a:t>
            </a:r>
          </a:p>
          <a:p>
            <a:pPr algn="ctr"/>
            <a:endParaRPr lang="es-MX" sz="4000" dirty="0">
              <a:solidFill>
                <a:schemeClr val="tx1"/>
              </a:solidFill>
              <a:latin typeface="Rockwell Extra Bold" panose="02060903040505020403" pitchFamily="18" charset="0"/>
            </a:endParaRPr>
          </a:p>
          <a:p>
            <a:pPr algn="ctr"/>
            <a:r>
              <a:rPr lang="es-MX" sz="3200" dirty="0" smtClean="0">
                <a:solidFill>
                  <a:schemeClr val="tx1"/>
                </a:solidFill>
                <a:latin typeface="Rockwell Extra Bold" panose="02060903040505020403" pitchFamily="18" charset="0"/>
              </a:rPr>
              <a:t>DESARROLLO PERSONAL Y CIUDADANÍA ACTIVA</a:t>
            </a:r>
            <a:endParaRPr lang="es-PE" sz="32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3663348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solidFill>
              </a:rPr>
              <a:t>La pluriculturalidad hace referencia a la </a:t>
            </a:r>
            <a:r>
              <a:rPr lang="es-PE" b="1" dirty="0">
                <a:solidFill>
                  <a:schemeClr val="tx1"/>
                </a:solidFill>
              </a:rPr>
              <a:t>coexistencia en un mismo espacio geográfico de diferentes </a:t>
            </a:r>
            <a:r>
              <a:rPr lang="es-PE" b="1" dirty="0" smtClean="0">
                <a:solidFill>
                  <a:schemeClr val="tx1"/>
                </a:solidFill>
              </a:rPr>
              <a:t>culturas</a:t>
            </a:r>
          </a:p>
          <a:p>
            <a:pPr algn="just"/>
            <a:endParaRPr lang="es-PE" b="1" dirty="0">
              <a:solidFill>
                <a:schemeClr val="tx1"/>
              </a:solidFill>
            </a:endParaRPr>
          </a:p>
          <a:p>
            <a:r>
              <a:rPr lang="es-PE" dirty="0">
                <a:solidFill>
                  <a:schemeClr val="tx1"/>
                </a:solidFill>
              </a:rPr>
              <a:t>La interculturalidad es el </a:t>
            </a:r>
            <a:r>
              <a:rPr lang="es-PE" dirty="0">
                <a:solidFill>
                  <a:schemeClr val="tx1"/>
                </a:solidFill>
                <a:hlinkClick r:id="rId2"/>
              </a:rPr>
              <a:t>fenómeno social</a:t>
            </a:r>
            <a:r>
              <a:rPr lang="es-PE" dirty="0">
                <a:solidFill>
                  <a:schemeClr val="tx1"/>
                </a:solidFill>
              </a:rPr>
              <a:t>, cultural y comunicativo en el que dos o más </a:t>
            </a:r>
            <a:r>
              <a:rPr lang="es-PE" dirty="0">
                <a:solidFill>
                  <a:schemeClr val="tx1"/>
                </a:solidFill>
                <a:hlinkClick r:id="rId3"/>
              </a:rPr>
              <a:t>culturas</a:t>
            </a:r>
            <a:r>
              <a:rPr lang="es-PE" dirty="0">
                <a:solidFill>
                  <a:schemeClr val="tx1"/>
                </a:solidFill>
              </a:rPr>
              <a:t> o, más bien, </a:t>
            </a:r>
            <a:r>
              <a:rPr lang="es-PE" b="1" dirty="0">
                <a:solidFill>
                  <a:schemeClr val="tx1"/>
                </a:solidFill>
              </a:rPr>
              <a:t>representantes de diferentes </a:t>
            </a:r>
            <a:r>
              <a:rPr lang="es-PE" b="1" dirty="0">
                <a:solidFill>
                  <a:schemeClr val="tx1"/>
                </a:solidFill>
                <a:hlinkClick r:id="rId4"/>
              </a:rPr>
              <a:t>identidades culturales</a:t>
            </a:r>
            <a:r>
              <a:rPr lang="es-PE" b="1" dirty="0">
                <a:solidFill>
                  <a:schemeClr val="tx1"/>
                </a:solidFill>
              </a:rPr>
              <a:t> específicas, se relacionan en condiciones de </a:t>
            </a:r>
            <a:r>
              <a:rPr lang="es-PE" b="1" dirty="0">
                <a:solidFill>
                  <a:schemeClr val="tx1"/>
                </a:solidFill>
                <a:hlinkClick r:id="rId5"/>
              </a:rPr>
              <a:t>igualdad</a:t>
            </a:r>
            <a:r>
              <a:rPr lang="es-PE" dirty="0">
                <a:solidFill>
                  <a:schemeClr val="tx1"/>
                </a:solidFill>
              </a:rPr>
              <a:t>, sin que ningún punto de vista predomine sobre los </a:t>
            </a:r>
            <a:r>
              <a:rPr lang="es-PE" dirty="0" smtClean="0">
                <a:solidFill>
                  <a:schemeClr val="tx1"/>
                </a:solidFill>
              </a:rPr>
              <a:t>demás. </a:t>
            </a:r>
            <a:r>
              <a:rPr lang="es-PE" dirty="0">
                <a:solidFill>
                  <a:schemeClr val="tx1"/>
                </a:solidFill>
              </a:rPr>
              <a:t>Este tipo de relaciones favorecen el </a:t>
            </a:r>
            <a:r>
              <a:rPr lang="es-PE" dirty="0">
                <a:solidFill>
                  <a:schemeClr val="tx1"/>
                </a:solidFill>
                <a:hlinkClick r:id="rId6"/>
              </a:rPr>
              <a:t>diálogo</a:t>
            </a:r>
            <a:r>
              <a:rPr lang="es-PE" dirty="0">
                <a:solidFill>
                  <a:schemeClr val="tx1"/>
                </a:solidFill>
              </a:rPr>
              <a:t> y el entendimiento, la </a:t>
            </a:r>
            <a:r>
              <a:rPr lang="es-PE" dirty="0">
                <a:solidFill>
                  <a:schemeClr val="tx1"/>
                </a:solidFill>
                <a:hlinkClick r:id="rId7"/>
              </a:rPr>
              <a:t>integración</a:t>
            </a:r>
            <a:r>
              <a:rPr lang="es-PE" dirty="0">
                <a:solidFill>
                  <a:schemeClr val="tx1"/>
                </a:solidFill>
              </a:rPr>
              <a:t> y el enriquecimiento de las culturas.</a:t>
            </a:r>
            <a:br>
              <a:rPr lang="es-PE" dirty="0">
                <a:solidFill>
                  <a:schemeClr val="tx1"/>
                </a:solidFill>
              </a:rPr>
            </a:br>
            <a:r>
              <a:rPr lang="es-PE" dirty="0">
                <a:solidFill>
                  <a:schemeClr val="tx1"/>
                </a:solidFill>
              </a:rPr>
              <a:t/>
            </a:r>
            <a:br>
              <a:rPr lang="es-PE" dirty="0">
                <a:solidFill>
                  <a:schemeClr val="tx1"/>
                </a:solidFill>
              </a:rPr>
            </a:br>
            <a:r>
              <a:rPr lang="es-PE" dirty="0" smtClean="0">
                <a:solidFill>
                  <a:schemeClr val="tx1"/>
                </a:solidFill>
              </a:rPr>
              <a:t/>
            </a:r>
            <a:br>
              <a:rPr lang="es-PE" dirty="0" smtClean="0">
                <a:solidFill>
                  <a:schemeClr val="tx1"/>
                </a:solidFill>
              </a:rPr>
            </a:br>
            <a:r>
              <a:rPr lang="es-PE" dirty="0" smtClean="0">
                <a:solidFill>
                  <a:schemeClr val="tx1"/>
                </a:solidFill>
              </a:rPr>
              <a:t>.</a:t>
            </a:r>
            <a:endParaRPr lang="es-PE" dirty="0">
              <a:solidFill>
                <a:schemeClr val="tx1"/>
              </a:solidFill>
            </a:endParaRPr>
          </a:p>
        </p:txBody>
      </p:sp>
    </p:spTree>
    <p:extLst>
      <p:ext uri="{BB962C8B-B14F-4D97-AF65-F5344CB8AC3E}">
        <p14:creationId xmlns:p14="http://schemas.microsoft.com/office/powerpoint/2010/main" val="2403175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PE" b="1" dirty="0">
              <a:solidFill>
                <a:schemeClr val="tx1"/>
              </a:solidFill>
            </a:endParaRPr>
          </a:p>
          <a:p>
            <a:r>
              <a:rPr lang="es-PE" dirty="0" smtClean="0">
                <a:solidFill>
                  <a:schemeClr val="tx1"/>
                </a:solidFill>
              </a:rPr>
              <a:t>26.- El colegio San José de los Hermanos Maristas de Huacho,  ha recibido a tres estudiantes del colegio secundario “Los Andes” de Bolivia, quienes estudiarán en esta IE durante el ultimo trimestre del año en curso. Para ello se ha realizado la estrategia “Operación amigo” que consiste en que, estudiantes voluntarios y con el consentimiento de sus padres  llevarán a sus compañeros bolivianos a vivir con ellos durante una semana. En el caso presentado, se evidencia un caso de:</a:t>
            </a:r>
          </a:p>
          <a:p>
            <a:pPr marL="342900" indent="-342900">
              <a:buFont typeface="+mj-lt"/>
              <a:buAutoNum type="alphaLcParenR"/>
            </a:pPr>
            <a:r>
              <a:rPr lang="es-PE" dirty="0" smtClean="0">
                <a:solidFill>
                  <a:schemeClr val="tx1"/>
                </a:solidFill>
              </a:rPr>
              <a:t>Pluriculturalidad</a:t>
            </a:r>
          </a:p>
          <a:p>
            <a:pPr marL="342900" indent="-342900">
              <a:buFont typeface="+mj-lt"/>
              <a:buAutoNum type="alphaLcParenR"/>
            </a:pPr>
            <a:r>
              <a:rPr lang="es-PE" dirty="0" smtClean="0">
                <a:solidFill>
                  <a:schemeClr val="tx1"/>
                </a:solidFill>
              </a:rPr>
              <a:t>Interculturalidad</a:t>
            </a:r>
          </a:p>
          <a:p>
            <a:pPr marL="342900" indent="-342900">
              <a:buFont typeface="+mj-lt"/>
              <a:buAutoNum type="alphaLcParenR"/>
            </a:pPr>
            <a:r>
              <a:rPr lang="es-PE" dirty="0" smtClean="0">
                <a:solidFill>
                  <a:schemeClr val="tx1"/>
                </a:solidFill>
              </a:rPr>
              <a:t>Compañerismo.</a:t>
            </a:r>
            <a:br>
              <a:rPr lang="es-PE" dirty="0" smtClean="0">
                <a:solidFill>
                  <a:schemeClr val="tx1"/>
                </a:solidFill>
              </a:rPr>
            </a:br>
            <a:r>
              <a:rPr lang="es-PE" dirty="0" smtClean="0">
                <a:solidFill>
                  <a:schemeClr val="tx1"/>
                </a:solidFill>
              </a:rPr>
              <a:t>.</a:t>
            </a:r>
            <a:endParaRPr lang="es-PE" dirty="0">
              <a:solidFill>
                <a:schemeClr val="tx1"/>
              </a:solidFill>
            </a:endParaRPr>
          </a:p>
        </p:txBody>
      </p:sp>
    </p:spTree>
    <p:extLst>
      <p:ext uri="{BB962C8B-B14F-4D97-AF65-F5344CB8AC3E}">
        <p14:creationId xmlns:p14="http://schemas.microsoft.com/office/powerpoint/2010/main" val="3319363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0152"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rPr>
              <a:t>27.- El docente Armando presenta a sus estudiantes de Sexto Grado el siguiente caso: “Pedro es un niño de 12 años que le gusta mucho el básquet. En el colegio donde lo han matriculado  no conoce a ningún compañero y la mayoría de ellos practica intensamente el futbol. A pesar que todos optan por un deporte distinto a su preferencia y le han dicho que, los estudiantes de este colegio sí o sí tienen que ser grandes futbolistas, </a:t>
            </a:r>
            <a:r>
              <a:rPr lang="es-PE" dirty="0">
                <a:solidFill>
                  <a:schemeClr val="tx1"/>
                </a:solidFill>
              </a:rPr>
              <a:t>é</a:t>
            </a:r>
            <a:r>
              <a:rPr lang="es-PE" dirty="0" smtClean="0">
                <a:solidFill>
                  <a:schemeClr val="tx1"/>
                </a:solidFill>
              </a:rPr>
              <a:t>l todos los días a la hora del recreo coge su balón y practica lanzamientos libres en los tableros del patio” El caso presentado por Armando a sus estudiantes es un ejemplo de: </a:t>
            </a:r>
          </a:p>
          <a:p>
            <a:endParaRPr lang="es-PE" dirty="0" smtClean="0">
              <a:solidFill>
                <a:schemeClr val="tx1"/>
              </a:solidFill>
            </a:endParaRPr>
          </a:p>
          <a:p>
            <a:pPr marL="342900" indent="-342900">
              <a:buFont typeface="+mj-lt"/>
              <a:buAutoNum type="alphaLcParenR"/>
            </a:pPr>
            <a:r>
              <a:rPr lang="es-PE" dirty="0" smtClean="0">
                <a:solidFill>
                  <a:schemeClr val="tx1"/>
                </a:solidFill>
              </a:rPr>
              <a:t>Conducta heterónoma.</a:t>
            </a:r>
          </a:p>
          <a:p>
            <a:pPr marL="342900" indent="-342900">
              <a:buFont typeface="+mj-lt"/>
              <a:buAutoNum type="alphaLcParenR"/>
            </a:pPr>
            <a:r>
              <a:rPr lang="es-PE" dirty="0" smtClean="0">
                <a:solidFill>
                  <a:schemeClr val="tx1"/>
                </a:solidFill>
              </a:rPr>
              <a:t>Conducta autónoma.</a:t>
            </a:r>
          </a:p>
          <a:p>
            <a:pPr marL="342900" indent="-342900">
              <a:buFont typeface="+mj-lt"/>
              <a:buAutoNum type="alphaLcParenR"/>
            </a:pPr>
            <a:r>
              <a:rPr lang="es-PE" dirty="0" smtClean="0">
                <a:solidFill>
                  <a:schemeClr val="tx1"/>
                </a:solidFill>
              </a:rPr>
              <a:t>Conducta antisocial.</a:t>
            </a:r>
            <a:r>
              <a:rPr lang="es-PE" dirty="0">
                <a:solidFill>
                  <a:schemeClr val="tx1"/>
                </a:solidFill>
              </a:rPr>
              <a:t/>
            </a:r>
            <a:br>
              <a:rPr lang="es-PE" dirty="0">
                <a:solidFill>
                  <a:schemeClr val="tx1"/>
                </a:solidFill>
              </a:rPr>
            </a:br>
            <a:r>
              <a:rPr lang="es-PE" dirty="0">
                <a:solidFill>
                  <a:schemeClr val="tx1"/>
                </a:solidFill>
              </a:rPr>
              <a:t/>
            </a:r>
            <a:br>
              <a:rPr lang="es-PE" dirty="0">
                <a:solidFill>
                  <a:schemeClr val="tx1"/>
                </a:solidFill>
              </a:rPr>
            </a:br>
            <a:r>
              <a:rPr lang="es-PE" dirty="0"/>
              <a:t> </a:t>
            </a:r>
            <a:endParaRPr lang="es-PE" dirty="0">
              <a:solidFill>
                <a:schemeClr val="tx1"/>
              </a:solidFill>
            </a:endParaRPr>
          </a:p>
        </p:txBody>
      </p:sp>
    </p:spTree>
    <p:extLst>
      <p:ext uri="{BB962C8B-B14F-4D97-AF65-F5344CB8AC3E}">
        <p14:creationId xmlns:p14="http://schemas.microsoft.com/office/powerpoint/2010/main" val="360193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a:solidFill>
                  <a:schemeClr val="tx1"/>
                </a:solidFill>
              </a:rPr>
              <a:t>La autonomía es lo contrario a la Heteronomía </a:t>
            </a:r>
            <a:r>
              <a:rPr lang="es-PE" dirty="0">
                <a:solidFill>
                  <a:schemeClr val="tx1"/>
                </a:solidFill>
              </a:rPr>
              <a:t>es la facultad de una persona o  entidad para obrar según su propio criterio, con independencia de la opinión o el deseo de otros,  </a:t>
            </a:r>
            <a:r>
              <a:rPr lang="es-PE" b="1" dirty="0">
                <a:solidFill>
                  <a:schemeClr val="tx1"/>
                </a:solidFill>
              </a:rPr>
              <a:t>autonomía </a:t>
            </a:r>
            <a:r>
              <a:rPr lang="es-PE" dirty="0">
                <a:solidFill>
                  <a:schemeClr val="tx1"/>
                </a:solidFill>
              </a:rPr>
              <a:t>es poder decidir de manera propia e independiente, sin  la influencia externa o de terceros. </a:t>
            </a:r>
            <a:r>
              <a:rPr lang="es-PE" dirty="0"/>
              <a:t> </a:t>
            </a:r>
            <a:endParaRPr lang="es-PE" dirty="0" smtClean="0"/>
          </a:p>
          <a:p>
            <a:pPr algn="just"/>
            <a:endParaRPr lang="es-MX" b="1" dirty="0">
              <a:solidFill>
                <a:schemeClr val="tx1"/>
              </a:solidFill>
            </a:endParaRPr>
          </a:p>
          <a:p>
            <a:pPr algn="just"/>
            <a:r>
              <a:rPr lang="es-PE" dirty="0">
                <a:solidFill>
                  <a:schemeClr val="tx1"/>
                </a:solidFill>
              </a:rPr>
              <a:t>Tantos los </a:t>
            </a:r>
            <a:r>
              <a:rPr lang="es-PE" b="1" u="sng" dirty="0">
                <a:solidFill>
                  <a:schemeClr val="tx1"/>
                </a:solidFill>
              </a:rPr>
              <a:t>Ejemplos de Heteronomía,  </a:t>
            </a:r>
            <a:r>
              <a:rPr lang="es-PE" dirty="0">
                <a:solidFill>
                  <a:schemeClr val="tx1"/>
                </a:solidFill>
              </a:rPr>
              <a:t>como los de </a:t>
            </a:r>
            <a:r>
              <a:rPr lang="es-PE" b="1" dirty="0">
                <a:solidFill>
                  <a:schemeClr val="tx1"/>
                </a:solidFill>
              </a:rPr>
              <a:t>Autonomía</a:t>
            </a:r>
            <a:r>
              <a:rPr lang="es-PE" dirty="0">
                <a:solidFill>
                  <a:schemeClr val="tx1"/>
                </a:solidFill>
              </a:rPr>
              <a:t> se refieren a libertad o sujeción del individuo en el entorno que le </a:t>
            </a:r>
            <a:r>
              <a:rPr lang="es-PE" dirty="0" smtClean="0">
                <a:solidFill>
                  <a:schemeClr val="tx1"/>
                </a:solidFill>
              </a:rPr>
              <a:t>rodea.</a:t>
            </a:r>
          </a:p>
          <a:p>
            <a:pPr algn="just"/>
            <a:r>
              <a:rPr lang="es-MX" b="1" dirty="0" smtClean="0">
                <a:solidFill>
                  <a:schemeClr val="tx1"/>
                </a:solidFill>
              </a:rPr>
              <a:t>Heteronomía: </a:t>
            </a:r>
            <a:r>
              <a:rPr lang="es-PE" dirty="0">
                <a:solidFill>
                  <a:schemeClr val="tx1"/>
                </a:solidFill>
              </a:rPr>
              <a:t>Es cuando eres dependiente de alguien, es decir que no </a:t>
            </a:r>
            <a:r>
              <a:rPr lang="es-PE" dirty="0" smtClean="0">
                <a:solidFill>
                  <a:schemeClr val="tx1"/>
                </a:solidFill>
              </a:rPr>
              <a:t>puedes </a:t>
            </a:r>
            <a:r>
              <a:rPr lang="es-PE" dirty="0">
                <a:solidFill>
                  <a:schemeClr val="tx1"/>
                </a:solidFill>
              </a:rPr>
              <a:t>tomar decisiones por ti </a:t>
            </a:r>
            <a:r>
              <a:rPr lang="es-PE" dirty="0" smtClean="0">
                <a:solidFill>
                  <a:schemeClr val="tx1"/>
                </a:solidFill>
              </a:rPr>
              <a:t>mismo</a:t>
            </a:r>
            <a:r>
              <a:rPr lang="es-PE" dirty="0">
                <a:solidFill>
                  <a:schemeClr val="tx1"/>
                </a:solidFill>
              </a:rPr>
              <a:t>.</a:t>
            </a:r>
            <a:endParaRPr lang="es-PE" b="1" dirty="0">
              <a:solidFill>
                <a:schemeClr val="tx1"/>
              </a:solidFill>
            </a:endParaRPr>
          </a:p>
        </p:txBody>
      </p:sp>
    </p:spTree>
    <p:extLst>
      <p:ext uri="{BB962C8B-B14F-4D97-AF65-F5344CB8AC3E}">
        <p14:creationId xmlns:p14="http://schemas.microsoft.com/office/powerpoint/2010/main" val="943957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rPr>
              <a:t>29.- En una reunión de docentes donde se está abordando los conceptos claves de los enfoque de Personal social, el mediador proyecta los siguientes enunciados:</a:t>
            </a:r>
          </a:p>
          <a:p>
            <a:endParaRPr lang="es-PE" dirty="0">
              <a:solidFill>
                <a:schemeClr val="tx1"/>
              </a:solidFill>
            </a:endParaRPr>
          </a:p>
          <a:p>
            <a:pPr marL="285750" indent="-285750">
              <a:buFont typeface="Wingdings" panose="05000000000000000000" pitchFamily="2" charset="2"/>
              <a:buChar char="v"/>
            </a:pPr>
            <a:r>
              <a:rPr lang="es-PE" dirty="0" smtClean="0">
                <a:solidFill>
                  <a:schemeClr val="tx1"/>
                </a:solidFill>
              </a:rPr>
              <a:t>Saber </a:t>
            </a:r>
            <a:r>
              <a:rPr lang="es-PE" dirty="0">
                <a:solidFill>
                  <a:schemeClr val="tx1"/>
                </a:solidFill>
              </a:rPr>
              <a:t>cuáles son nuestras pasiones.</a:t>
            </a:r>
          </a:p>
          <a:p>
            <a:pPr marL="285750" indent="-285750">
              <a:buFont typeface="Wingdings" panose="05000000000000000000" pitchFamily="2" charset="2"/>
              <a:buChar char="v"/>
            </a:pPr>
            <a:r>
              <a:rPr lang="es-PE" dirty="0">
                <a:solidFill>
                  <a:schemeClr val="tx1"/>
                </a:solidFill>
              </a:rPr>
              <a:t>Descubrir miedos o aceptar los que ya sabíamos que teníamos.</a:t>
            </a:r>
          </a:p>
          <a:p>
            <a:pPr marL="285750" indent="-285750">
              <a:buFont typeface="Wingdings" panose="05000000000000000000" pitchFamily="2" charset="2"/>
              <a:buChar char="v"/>
            </a:pPr>
            <a:r>
              <a:rPr lang="es-PE" dirty="0">
                <a:solidFill>
                  <a:schemeClr val="tx1"/>
                </a:solidFill>
              </a:rPr>
              <a:t>Reconocer nuestras emociones comunes.</a:t>
            </a:r>
          </a:p>
          <a:p>
            <a:pPr marL="285750" indent="-285750">
              <a:buFont typeface="Wingdings" panose="05000000000000000000" pitchFamily="2" charset="2"/>
              <a:buChar char="v"/>
            </a:pPr>
            <a:r>
              <a:rPr lang="es-PE" dirty="0">
                <a:solidFill>
                  <a:schemeClr val="tx1"/>
                </a:solidFill>
              </a:rPr>
              <a:t>Saber sobre nuestros sentimientos.</a:t>
            </a:r>
          </a:p>
          <a:p>
            <a:pPr marL="285750" indent="-285750">
              <a:buFont typeface="Wingdings" panose="05000000000000000000" pitchFamily="2" charset="2"/>
              <a:buChar char="v"/>
            </a:pPr>
            <a:r>
              <a:rPr lang="es-PE" dirty="0">
                <a:solidFill>
                  <a:schemeClr val="tx1"/>
                </a:solidFill>
              </a:rPr>
              <a:t>Prestar atención a nuestros pensamientos.</a:t>
            </a:r>
          </a:p>
          <a:p>
            <a:pPr marL="285750" indent="-285750">
              <a:buFont typeface="Wingdings" panose="05000000000000000000" pitchFamily="2" charset="2"/>
              <a:buChar char="v"/>
            </a:pPr>
            <a:r>
              <a:rPr lang="es-PE" dirty="0">
                <a:solidFill>
                  <a:schemeClr val="tx1"/>
                </a:solidFill>
              </a:rPr>
              <a:t>Saber cuáles son las debilidades y fortalezas de nuestra personalidad.</a:t>
            </a:r>
          </a:p>
          <a:p>
            <a:pPr marL="285750" indent="-285750">
              <a:buFont typeface="Wingdings" panose="05000000000000000000" pitchFamily="2" charset="2"/>
              <a:buChar char="v"/>
            </a:pPr>
            <a:r>
              <a:rPr lang="es-PE" dirty="0">
                <a:solidFill>
                  <a:schemeClr val="tx1"/>
                </a:solidFill>
              </a:rPr>
              <a:t>Establecer qué tan vulnerable somos.</a:t>
            </a:r>
          </a:p>
          <a:p>
            <a:pPr marL="285750" indent="-285750">
              <a:buFont typeface="Wingdings" panose="05000000000000000000" pitchFamily="2" charset="2"/>
              <a:buChar char="v"/>
            </a:pPr>
            <a:r>
              <a:rPr lang="es-PE" dirty="0">
                <a:solidFill>
                  <a:schemeClr val="tx1"/>
                </a:solidFill>
              </a:rPr>
              <a:t>Saber si tenemos un buen o mal proceder ante la mayoría de los estímulos</a:t>
            </a:r>
            <a:r>
              <a:rPr lang="es-PE" dirty="0" smtClean="0">
                <a:solidFill>
                  <a:schemeClr val="tx1"/>
                </a:solidFill>
              </a:rPr>
              <a:t>.</a:t>
            </a:r>
          </a:p>
          <a:p>
            <a:pPr marL="285750" indent="-285750">
              <a:buFont typeface="Wingdings" panose="05000000000000000000" pitchFamily="2" charset="2"/>
              <a:buChar char="v"/>
            </a:pPr>
            <a:endParaRPr lang="es-PE" dirty="0" smtClean="0">
              <a:solidFill>
                <a:schemeClr val="tx1"/>
              </a:solidFill>
            </a:endParaRPr>
          </a:p>
          <a:p>
            <a:r>
              <a:rPr lang="es-MX" dirty="0">
                <a:solidFill>
                  <a:schemeClr val="tx1"/>
                </a:solidFill>
              </a:rPr>
              <a:t> </a:t>
            </a:r>
            <a:r>
              <a:rPr lang="es-MX" b="1" dirty="0" smtClean="0">
                <a:solidFill>
                  <a:schemeClr val="tx1"/>
                </a:solidFill>
              </a:rPr>
              <a:t>¿A qué enfoque y a qu</a:t>
            </a:r>
            <a:r>
              <a:rPr lang="es-MX" b="1" dirty="0">
                <a:solidFill>
                  <a:schemeClr val="tx1"/>
                </a:solidFill>
              </a:rPr>
              <a:t>é</a:t>
            </a:r>
            <a:r>
              <a:rPr lang="es-MX" b="1" dirty="0" smtClean="0">
                <a:solidFill>
                  <a:schemeClr val="tx1"/>
                </a:solidFill>
              </a:rPr>
              <a:t> concepto clave está haciendo referencia lo proyectado por el mediador?</a:t>
            </a:r>
          </a:p>
          <a:p>
            <a:endParaRPr lang="es-MX" b="1" dirty="0">
              <a:solidFill>
                <a:schemeClr val="tx1"/>
              </a:solidFill>
            </a:endParaRPr>
          </a:p>
          <a:p>
            <a:pPr marL="342900" indent="-342900">
              <a:buFont typeface="+mj-lt"/>
              <a:buAutoNum type="alphaLcParenR"/>
            </a:pPr>
            <a:r>
              <a:rPr lang="es-MX" dirty="0" smtClean="0">
                <a:solidFill>
                  <a:schemeClr val="tx1"/>
                </a:solidFill>
              </a:rPr>
              <a:t>Ciudadanía activa – interculturalidad.</a:t>
            </a:r>
          </a:p>
          <a:p>
            <a:pPr marL="342900" indent="-342900">
              <a:buFont typeface="+mj-lt"/>
              <a:buAutoNum type="alphaLcParenR"/>
            </a:pPr>
            <a:r>
              <a:rPr lang="es-MX" dirty="0" smtClean="0">
                <a:solidFill>
                  <a:schemeClr val="tx1"/>
                </a:solidFill>
              </a:rPr>
              <a:t>Desarrollo personal – Autoconocimiento.</a:t>
            </a:r>
          </a:p>
          <a:p>
            <a:pPr marL="342900" indent="-342900">
              <a:buFont typeface="+mj-lt"/>
              <a:buAutoNum type="alphaLcParenR"/>
            </a:pPr>
            <a:r>
              <a:rPr lang="es-MX" dirty="0" smtClean="0">
                <a:solidFill>
                  <a:schemeClr val="tx1"/>
                </a:solidFill>
              </a:rPr>
              <a:t>Desarrollo personal – Conocimiento de los demás.</a:t>
            </a:r>
          </a:p>
          <a:p>
            <a:endParaRPr lang="es-PE" dirty="0" smtClean="0">
              <a:solidFill>
                <a:schemeClr val="tx1"/>
              </a:solidFill>
            </a:endParaRPr>
          </a:p>
          <a:p>
            <a:endParaRPr lang="es-PE" dirty="0">
              <a:solidFill>
                <a:schemeClr val="tx1"/>
              </a:solidFill>
            </a:endParaRPr>
          </a:p>
          <a:p>
            <a:endParaRPr lang="es-PE" dirty="0">
              <a:solidFill>
                <a:schemeClr val="tx1"/>
              </a:solidFill>
            </a:endParaRPr>
          </a:p>
        </p:txBody>
      </p:sp>
    </p:spTree>
    <p:extLst>
      <p:ext uri="{BB962C8B-B14F-4D97-AF65-F5344CB8AC3E}">
        <p14:creationId xmlns:p14="http://schemas.microsoft.com/office/powerpoint/2010/main" val="263698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30.- En una reunión de trabajo donde se están abordando los conceptos claves de los enfoques de Personal social. Carmen, docente de primaria, expresa lo siguiente:</a:t>
            </a:r>
          </a:p>
          <a:p>
            <a:pPr algn="just"/>
            <a:r>
              <a:rPr lang="es-PE" dirty="0" smtClean="0">
                <a:solidFill>
                  <a:schemeClr val="tx1"/>
                </a:solidFill>
              </a:rPr>
              <a:t>“Viviendo </a:t>
            </a:r>
            <a:r>
              <a:rPr lang="es-PE" dirty="0">
                <a:solidFill>
                  <a:schemeClr val="tx1"/>
                </a:solidFill>
              </a:rPr>
              <a:t>en un mundo globalizado, es difícil pensar en un aula homogénea. La diversidad existente en el aula es un gran recurso que los docentes </a:t>
            </a:r>
            <a:r>
              <a:rPr lang="es-PE" dirty="0" smtClean="0">
                <a:solidFill>
                  <a:schemeClr val="tx1"/>
                </a:solidFill>
              </a:rPr>
              <a:t>podemos </a:t>
            </a:r>
            <a:r>
              <a:rPr lang="es-PE" dirty="0">
                <a:solidFill>
                  <a:schemeClr val="tx1"/>
                </a:solidFill>
              </a:rPr>
              <a:t>utilizar para enseñar sobre cultura y diversidad, como también para que los alumnos puedan conocerse mejor entre sí siendo conscientes de sus diferencias y de las formas de intercambio que podrían aprovechar aún mejor entre sí. Indagar sobre nuestros alumnos es un excelente punto de partida para poner en práctica esta idea</a:t>
            </a:r>
            <a:r>
              <a:rPr lang="es-PE" dirty="0" smtClean="0">
                <a:solidFill>
                  <a:schemeClr val="tx1"/>
                </a:solidFill>
              </a:rPr>
              <a:t>.</a:t>
            </a:r>
          </a:p>
          <a:p>
            <a:pPr algn="just"/>
            <a:endParaRPr lang="es-MX" dirty="0">
              <a:solidFill>
                <a:schemeClr val="tx1"/>
              </a:solidFill>
            </a:endParaRPr>
          </a:p>
          <a:p>
            <a:pPr algn="just"/>
            <a:r>
              <a:rPr lang="es-MX" b="1" dirty="0" smtClean="0">
                <a:solidFill>
                  <a:schemeClr val="tx1"/>
                </a:solidFill>
              </a:rPr>
              <a:t>¿A qué enfoque y a qué concepto clave está haciendo referencia la docente Carmen?</a:t>
            </a:r>
          </a:p>
          <a:p>
            <a:pPr algn="just"/>
            <a:endParaRPr lang="es-MX" b="1" dirty="0">
              <a:solidFill>
                <a:schemeClr val="tx1"/>
              </a:solidFill>
            </a:endParaRPr>
          </a:p>
          <a:p>
            <a:pPr marL="342900" indent="-342900" algn="just">
              <a:buFont typeface="+mj-lt"/>
              <a:buAutoNum type="alphaLcParenR"/>
            </a:pPr>
            <a:r>
              <a:rPr lang="es-MX" dirty="0" smtClean="0">
                <a:solidFill>
                  <a:schemeClr val="tx1"/>
                </a:solidFill>
              </a:rPr>
              <a:t>Desarrollo personal – autonomía.</a:t>
            </a:r>
          </a:p>
          <a:p>
            <a:pPr marL="342900" indent="-342900" algn="just">
              <a:buFont typeface="+mj-lt"/>
              <a:buAutoNum type="alphaLcParenR"/>
            </a:pPr>
            <a:r>
              <a:rPr lang="es-MX" dirty="0" smtClean="0">
                <a:solidFill>
                  <a:schemeClr val="tx1"/>
                </a:solidFill>
              </a:rPr>
              <a:t>Desarrollo personal – Autoconocimiento.</a:t>
            </a:r>
          </a:p>
          <a:p>
            <a:pPr marL="342900" indent="-342900" algn="just">
              <a:buFont typeface="+mj-lt"/>
              <a:buAutoNum type="alphaLcParenR"/>
            </a:pPr>
            <a:r>
              <a:rPr lang="es-MX" dirty="0" smtClean="0">
                <a:solidFill>
                  <a:schemeClr val="tx1"/>
                </a:solidFill>
              </a:rPr>
              <a:t>Ciudadanía activa – Interculturalidad.</a:t>
            </a:r>
          </a:p>
          <a:p>
            <a:pPr marL="342900" indent="-342900" algn="just">
              <a:buFont typeface="+mj-lt"/>
              <a:buAutoNum type="alphaLcParenR"/>
            </a:pPr>
            <a:endParaRPr lang="es-MX" dirty="0">
              <a:solidFill>
                <a:schemeClr val="tx1"/>
              </a:solidFill>
            </a:endParaRPr>
          </a:p>
          <a:p>
            <a:pPr algn="just"/>
            <a:endParaRPr lang="es-MX" b="1" dirty="0" smtClean="0">
              <a:solidFill>
                <a:schemeClr val="tx1"/>
              </a:solidFill>
            </a:endParaRPr>
          </a:p>
          <a:p>
            <a:pPr algn="just"/>
            <a:endParaRPr lang="es-MX" b="1" dirty="0">
              <a:solidFill>
                <a:schemeClr val="tx1"/>
              </a:solidFill>
            </a:endParaRPr>
          </a:p>
          <a:p>
            <a:pPr marL="342900" indent="-342900" algn="just">
              <a:buFont typeface="+mj-lt"/>
              <a:buAutoNum type="alphaLcParenR"/>
            </a:pPr>
            <a:endParaRPr lang="es-PE" b="1" dirty="0">
              <a:solidFill>
                <a:schemeClr val="tx1"/>
              </a:solidFill>
            </a:endParaRPr>
          </a:p>
        </p:txBody>
      </p:sp>
    </p:spTree>
    <p:extLst>
      <p:ext uri="{BB962C8B-B14F-4D97-AF65-F5344CB8AC3E}">
        <p14:creationId xmlns:p14="http://schemas.microsoft.com/office/powerpoint/2010/main" val="1800579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31.- Celestino, estudiante de Sexto grado expone a sus compañeros las conclusiones de su trabajo sobre energía eólica: A continuación se presenta una parte de su exposición:</a:t>
            </a:r>
          </a:p>
          <a:p>
            <a:pPr algn="just"/>
            <a:r>
              <a:rPr lang="es-PE" dirty="0" smtClean="0">
                <a:solidFill>
                  <a:schemeClr val="tx1"/>
                </a:solidFill>
              </a:rPr>
              <a:t>“La </a:t>
            </a:r>
            <a:r>
              <a:rPr lang="es-PE" dirty="0">
                <a:solidFill>
                  <a:schemeClr val="tx1"/>
                </a:solidFill>
              </a:rPr>
              <a:t>energía eólica, es decir obtenida por la </a:t>
            </a:r>
            <a:r>
              <a:rPr lang="es-PE" b="1" dirty="0">
                <a:solidFill>
                  <a:schemeClr val="tx1"/>
                </a:solidFill>
              </a:rPr>
              <a:t>captación de corrientes de aire</a:t>
            </a:r>
            <a:r>
              <a:rPr lang="es-PE" dirty="0">
                <a:solidFill>
                  <a:schemeClr val="tx1"/>
                </a:solidFill>
              </a:rPr>
              <a:t>, es uno de los ejemplos destacados del desarrollo sostenible. Nos proporciona energía rentable, que incluso puede reemplazar la extensión de las placas fotovoltaicas. Varios países están utilizando la energía eólica como su suministro central de electricidad y, por lo tanto, ayudan a mantener la sostenibilidad. La energía eólica se puede utilizar como proveedor de energía en grandes edificios, plantas o industrias, donde la energía es algo «imprescindible</a:t>
            </a:r>
            <a:r>
              <a:rPr lang="es-PE" dirty="0" smtClean="0">
                <a:solidFill>
                  <a:schemeClr val="tx1"/>
                </a:solidFill>
              </a:rPr>
              <a:t>». </a:t>
            </a:r>
            <a:r>
              <a:rPr lang="es-PE" b="1" dirty="0" smtClean="0">
                <a:solidFill>
                  <a:schemeClr val="tx1"/>
                </a:solidFill>
              </a:rPr>
              <a:t>¿A qué enfoque y a qué concepto clave de Personal social hará referencia lo expuesto por Celestino?</a:t>
            </a:r>
          </a:p>
          <a:p>
            <a:pPr algn="just"/>
            <a:endParaRPr lang="es-MX" b="1" dirty="0">
              <a:solidFill>
                <a:schemeClr val="tx1"/>
              </a:solidFill>
            </a:endParaRPr>
          </a:p>
          <a:p>
            <a:pPr marL="342900" indent="-342900" algn="just">
              <a:buFont typeface="+mj-lt"/>
              <a:buAutoNum type="alphaLcParenR"/>
            </a:pPr>
            <a:r>
              <a:rPr lang="es-MX" dirty="0" smtClean="0">
                <a:solidFill>
                  <a:schemeClr val="tx1"/>
                </a:solidFill>
              </a:rPr>
              <a:t>Desarrollo personal – Cuidado del medio ambiente.</a:t>
            </a:r>
          </a:p>
          <a:p>
            <a:pPr marL="342900" indent="-342900" algn="just">
              <a:buFont typeface="+mj-lt"/>
              <a:buAutoNum type="alphaLcParenR"/>
            </a:pPr>
            <a:r>
              <a:rPr lang="es-MX" dirty="0" smtClean="0">
                <a:solidFill>
                  <a:schemeClr val="tx1"/>
                </a:solidFill>
              </a:rPr>
              <a:t>Ciudadanía activa – Cuidado del ambiente.</a:t>
            </a:r>
          </a:p>
          <a:p>
            <a:pPr marL="342900" indent="-342900" algn="just">
              <a:buFont typeface="+mj-lt"/>
              <a:buAutoNum type="alphaLcParenR"/>
            </a:pPr>
            <a:r>
              <a:rPr lang="es-MX" dirty="0" smtClean="0">
                <a:solidFill>
                  <a:schemeClr val="tx1"/>
                </a:solidFill>
              </a:rPr>
              <a:t>Ciudadanía activa -  Interculturalidad.</a:t>
            </a:r>
            <a:endParaRPr lang="es-PE" dirty="0">
              <a:solidFill>
                <a:schemeClr val="tx1"/>
              </a:solidFill>
            </a:endParaRPr>
          </a:p>
        </p:txBody>
      </p:sp>
    </p:spTree>
    <p:extLst>
      <p:ext uri="{BB962C8B-B14F-4D97-AF65-F5344CB8AC3E}">
        <p14:creationId xmlns:p14="http://schemas.microsoft.com/office/powerpoint/2010/main" val="3594795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1999"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a:solidFill>
                  <a:schemeClr val="tx1"/>
                </a:solidFill>
              </a:rPr>
              <a:t>3</a:t>
            </a:r>
            <a:r>
              <a:rPr lang="es-PE" dirty="0" smtClean="0">
                <a:solidFill>
                  <a:schemeClr val="tx1"/>
                </a:solidFill>
              </a:rPr>
              <a:t>2.- Con el propósito de promover en los estudiantes la actuación responsable en el ambiente, el docente les presenta una noticia en la que se señala que la veda de camarones se debe prolongar. Luego, les pide que la analicen y planteen, por escrito, un comentario al respecto. Uno de los estudiantes comenta lo siguiente:</a:t>
            </a:r>
          </a:p>
          <a:p>
            <a:r>
              <a:rPr lang="es-PE" b="1" dirty="0" smtClean="0">
                <a:solidFill>
                  <a:schemeClr val="tx1"/>
                </a:solidFill>
              </a:rPr>
              <a:t>“Esa medida es una exageración. Prolongar la veda perjudica a los pescadores que viven de la pesca y venta de camarones”.</a:t>
            </a:r>
          </a:p>
          <a:p>
            <a:endParaRPr lang="es-PE" dirty="0" smtClean="0">
              <a:solidFill>
                <a:schemeClr val="tx1"/>
              </a:solidFill>
            </a:endParaRPr>
          </a:p>
          <a:p>
            <a:r>
              <a:rPr lang="es-PE" b="1" dirty="0" smtClean="0">
                <a:solidFill>
                  <a:schemeClr val="tx1"/>
                </a:solidFill>
              </a:rPr>
              <a:t>¿Qué enfoque del área evidencia el propósito del docente?</a:t>
            </a:r>
          </a:p>
          <a:p>
            <a:endParaRPr lang="es-PE" dirty="0" smtClean="0">
              <a:solidFill>
                <a:schemeClr val="tx1"/>
              </a:solidFill>
            </a:endParaRPr>
          </a:p>
          <a:p>
            <a:r>
              <a:rPr lang="es-PE" dirty="0" smtClean="0">
                <a:solidFill>
                  <a:schemeClr val="tx1"/>
                </a:solidFill>
              </a:rPr>
              <a:t>Al plantear la situación, </a:t>
            </a:r>
            <a:r>
              <a:rPr lang="es-PE" b="1" dirty="0" smtClean="0">
                <a:solidFill>
                  <a:schemeClr val="tx1"/>
                </a:solidFill>
              </a:rPr>
              <a:t>¿qué proceso didáctico se está desarrollando?</a:t>
            </a:r>
          </a:p>
          <a:p>
            <a:endParaRPr lang="es-PE" b="1" dirty="0" smtClean="0">
              <a:solidFill>
                <a:schemeClr val="tx1"/>
              </a:solidFill>
            </a:endParaRPr>
          </a:p>
          <a:p>
            <a:pPr marL="342900" indent="-342900">
              <a:buFont typeface="+mj-lt"/>
              <a:buAutoNum type="alphaLcParenR"/>
            </a:pPr>
            <a:r>
              <a:rPr lang="es-PE" dirty="0" smtClean="0">
                <a:solidFill>
                  <a:schemeClr val="tx1"/>
                </a:solidFill>
              </a:rPr>
              <a:t>Enfoque de desarrollo personal – Proceso: Búsqueda de información</a:t>
            </a:r>
          </a:p>
          <a:p>
            <a:pPr marL="342900" indent="-342900">
              <a:buFont typeface="+mj-lt"/>
              <a:buAutoNum type="alphaLcParenR"/>
            </a:pPr>
            <a:r>
              <a:rPr lang="es-PE" dirty="0" smtClean="0">
                <a:solidFill>
                  <a:schemeClr val="tx1"/>
                </a:solidFill>
              </a:rPr>
              <a:t>Enfoque de ciudadanía participativa - Proceso: Problematización</a:t>
            </a:r>
          </a:p>
          <a:p>
            <a:pPr marL="342900" indent="-342900">
              <a:buFont typeface="+mj-lt"/>
              <a:buAutoNum type="alphaLcParenR"/>
            </a:pPr>
            <a:r>
              <a:rPr lang="es-PE" dirty="0" smtClean="0">
                <a:solidFill>
                  <a:schemeClr val="tx1"/>
                </a:solidFill>
              </a:rPr>
              <a:t>Enfoque de ciudadanía activa - Proceso: Problematización</a:t>
            </a:r>
            <a:endParaRPr lang="es-PE" dirty="0">
              <a:solidFill>
                <a:schemeClr val="tx1"/>
              </a:solidFill>
            </a:endParaRPr>
          </a:p>
        </p:txBody>
      </p:sp>
    </p:spTree>
    <p:extLst>
      <p:ext uri="{BB962C8B-B14F-4D97-AF65-F5344CB8AC3E}">
        <p14:creationId xmlns:p14="http://schemas.microsoft.com/office/powerpoint/2010/main" val="3724566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PE" dirty="0">
              <a:solidFill>
                <a:schemeClr val="tx1"/>
              </a:solidFill>
            </a:endParaRPr>
          </a:p>
          <a:p>
            <a:pPr algn="just"/>
            <a:r>
              <a:rPr lang="es-MX" dirty="0">
                <a:solidFill>
                  <a:schemeClr val="tx1"/>
                </a:solidFill>
              </a:rPr>
              <a:t>3</a:t>
            </a:r>
            <a:r>
              <a:rPr lang="es-MX" dirty="0" smtClean="0">
                <a:solidFill>
                  <a:schemeClr val="tx1"/>
                </a:solidFill>
              </a:rPr>
              <a:t>3.- Los docentes de la IE 14316 se encuentran comentando sobre los conceptos  vinculados al enfoque de ciudadanía activa. A continuación se muestran 3  participaciones. </a:t>
            </a:r>
          </a:p>
          <a:p>
            <a:pPr algn="just"/>
            <a:endParaRPr lang="es-PE" dirty="0">
              <a:solidFill>
                <a:schemeClr val="tx1"/>
              </a:solidFill>
            </a:endParaRPr>
          </a:p>
          <a:p>
            <a:pPr algn="just"/>
            <a:r>
              <a:rPr lang="es-PE" b="1" dirty="0" smtClean="0">
                <a:solidFill>
                  <a:schemeClr val="tx1"/>
                </a:solidFill>
              </a:rPr>
              <a:t>Docente Pablo: </a:t>
            </a:r>
            <a:r>
              <a:rPr lang="es-PE" dirty="0" smtClean="0">
                <a:solidFill>
                  <a:schemeClr val="tx1"/>
                </a:solidFill>
              </a:rPr>
              <a:t>Este concepto tiene </a:t>
            </a:r>
            <a:r>
              <a:rPr lang="es-PE" dirty="0">
                <a:solidFill>
                  <a:schemeClr val="tx1"/>
                </a:solidFill>
              </a:rPr>
              <a:t>necesariamente dos dimensiones: la política, referida a </a:t>
            </a:r>
            <a:r>
              <a:rPr lang="es-PE" dirty="0" smtClean="0">
                <a:solidFill>
                  <a:schemeClr val="tx1"/>
                </a:solidFill>
              </a:rPr>
              <a:t>este aspecto </a:t>
            </a:r>
            <a:r>
              <a:rPr lang="es-PE" dirty="0">
                <a:solidFill>
                  <a:schemeClr val="tx1"/>
                </a:solidFill>
              </a:rPr>
              <a:t>como sistema, y la social, referida a la democracia como cultura o modo de vida. Por lo tanto, el ejercicio ciudadano “se expresa en dos aspectos claves y complementarios: convivencia y participación</a:t>
            </a:r>
            <a:r>
              <a:rPr lang="es-PE" dirty="0" smtClean="0">
                <a:solidFill>
                  <a:schemeClr val="tx1"/>
                </a:solidFill>
              </a:rPr>
              <a:t>”.</a:t>
            </a:r>
          </a:p>
          <a:p>
            <a:pPr algn="just"/>
            <a:endParaRPr lang="es-PE" b="1" dirty="0">
              <a:solidFill>
                <a:schemeClr val="tx1"/>
              </a:solidFill>
            </a:endParaRPr>
          </a:p>
          <a:p>
            <a:pPr algn="just"/>
            <a:r>
              <a:rPr lang="es-PE" b="1" dirty="0" smtClean="0">
                <a:solidFill>
                  <a:schemeClr val="tx1"/>
                </a:solidFill>
              </a:rPr>
              <a:t> Docente Mary: </a:t>
            </a:r>
            <a:r>
              <a:rPr lang="es-PE" dirty="0" smtClean="0">
                <a:solidFill>
                  <a:schemeClr val="tx1"/>
                </a:solidFill>
              </a:rPr>
              <a:t>Ambas </a:t>
            </a:r>
            <a:r>
              <a:rPr lang="es-PE" dirty="0">
                <a:solidFill>
                  <a:schemeClr val="tx1"/>
                </a:solidFill>
              </a:rPr>
              <a:t>dimensiones son dos caras de una misma moneda. Pero hay que considerar que los niveles de maduración permiten a cada estudiante apropiarse de estas dimensiones no necesariamente de forma paralela. </a:t>
            </a:r>
            <a:endParaRPr lang="es-PE" dirty="0" smtClean="0">
              <a:solidFill>
                <a:schemeClr val="tx1"/>
              </a:solidFill>
            </a:endParaRPr>
          </a:p>
          <a:p>
            <a:pPr algn="just"/>
            <a:endParaRPr lang="es-PE" dirty="0">
              <a:solidFill>
                <a:schemeClr val="tx1"/>
              </a:solidFill>
            </a:endParaRPr>
          </a:p>
          <a:p>
            <a:pPr algn="just"/>
            <a:r>
              <a:rPr lang="es-PE" b="1" dirty="0" smtClean="0">
                <a:solidFill>
                  <a:schemeClr val="tx1"/>
                </a:solidFill>
              </a:rPr>
              <a:t>Docente Enrique</a:t>
            </a:r>
            <a:r>
              <a:rPr lang="es-PE" dirty="0" smtClean="0">
                <a:solidFill>
                  <a:schemeClr val="tx1"/>
                </a:solidFill>
              </a:rPr>
              <a:t>: Es verdad, En </a:t>
            </a:r>
            <a:r>
              <a:rPr lang="es-PE" dirty="0">
                <a:solidFill>
                  <a:schemeClr val="tx1"/>
                </a:solidFill>
              </a:rPr>
              <a:t>el nivel de Educación Primaria, las niñas y los niños se ubican en el estadio de las operaciones concretas, por lo que necesitan experimentar </a:t>
            </a:r>
            <a:r>
              <a:rPr lang="es-PE" dirty="0" smtClean="0">
                <a:solidFill>
                  <a:schemeClr val="tx1"/>
                </a:solidFill>
              </a:rPr>
              <a:t>este aspecto  </a:t>
            </a:r>
            <a:r>
              <a:rPr lang="es-PE" dirty="0">
                <a:solidFill>
                  <a:schemeClr val="tx1"/>
                </a:solidFill>
              </a:rPr>
              <a:t>como cultura o modo de vida desde que inician su escolaridad, de modo que puedan hacer suyas las prácticas cotidianas reales de participación y convivencia con base en los derechos y </a:t>
            </a:r>
            <a:r>
              <a:rPr lang="es-PE" dirty="0" smtClean="0">
                <a:solidFill>
                  <a:schemeClr val="tx1"/>
                </a:solidFill>
              </a:rPr>
              <a:t>deberes, mientras </a:t>
            </a:r>
            <a:r>
              <a:rPr lang="es-PE" dirty="0">
                <a:solidFill>
                  <a:schemeClr val="tx1"/>
                </a:solidFill>
              </a:rPr>
              <a:t>los ejercitan y los observan en el accionar de todos los miembros de la comunidad educativa</a:t>
            </a:r>
            <a:r>
              <a:rPr lang="es-PE" dirty="0" smtClean="0">
                <a:solidFill>
                  <a:schemeClr val="tx1"/>
                </a:solidFill>
              </a:rPr>
              <a:t>.</a:t>
            </a:r>
          </a:p>
          <a:p>
            <a:pPr algn="just"/>
            <a:endParaRPr lang="es-MX" dirty="0">
              <a:solidFill>
                <a:schemeClr val="tx1"/>
              </a:solidFill>
            </a:endParaRPr>
          </a:p>
          <a:p>
            <a:pPr algn="just"/>
            <a:r>
              <a:rPr lang="es-MX" b="1" dirty="0" smtClean="0">
                <a:solidFill>
                  <a:schemeClr val="tx1"/>
                </a:solidFill>
              </a:rPr>
              <a:t>¿A qué concepto vinculado con el enfoque de  ciudadanía activa se están refiriendo?</a:t>
            </a:r>
          </a:p>
          <a:p>
            <a:pPr marL="342900" indent="-342900" algn="just">
              <a:buFont typeface="+mj-lt"/>
              <a:buAutoNum type="alphaLcParenR"/>
            </a:pPr>
            <a:r>
              <a:rPr lang="es-MX" dirty="0" smtClean="0">
                <a:solidFill>
                  <a:schemeClr val="tx1"/>
                </a:solidFill>
              </a:rPr>
              <a:t>Interculturalidad.</a:t>
            </a:r>
          </a:p>
          <a:p>
            <a:pPr marL="342900" indent="-342900" algn="just">
              <a:buFont typeface="+mj-lt"/>
              <a:buAutoNum type="alphaLcParenR"/>
            </a:pPr>
            <a:r>
              <a:rPr lang="es-MX" dirty="0" smtClean="0">
                <a:solidFill>
                  <a:schemeClr val="tx1"/>
                </a:solidFill>
              </a:rPr>
              <a:t>Democracia</a:t>
            </a:r>
          </a:p>
          <a:p>
            <a:pPr marL="342900" indent="-342900" algn="just">
              <a:buFont typeface="+mj-lt"/>
              <a:buAutoNum type="alphaLcParenR"/>
            </a:pPr>
            <a:r>
              <a:rPr lang="es-MX" dirty="0" smtClean="0">
                <a:solidFill>
                  <a:schemeClr val="tx1"/>
                </a:solidFill>
              </a:rPr>
              <a:t>Cuidado ambiental</a:t>
            </a:r>
          </a:p>
          <a:p>
            <a:pPr marL="342900" indent="-342900" algn="just">
              <a:buFont typeface="+mj-lt"/>
              <a:buAutoNum type="alphaLcParenR"/>
            </a:pPr>
            <a:endParaRPr lang="es-PE" dirty="0">
              <a:solidFill>
                <a:schemeClr val="tx1"/>
              </a:solidFill>
            </a:endParaRPr>
          </a:p>
        </p:txBody>
      </p:sp>
    </p:spTree>
    <p:extLst>
      <p:ext uri="{BB962C8B-B14F-4D97-AF65-F5344CB8AC3E}">
        <p14:creationId xmlns:p14="http://schemas.microsoft.com/office/powerpoint/2010/main" val="3103886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44699"/>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solidFill>
              </a:rPr>
              <a:t>3</a:t>
            </a:r>
            <a:r>
              <a:rPr lang="es-PE" dirty="0" smtClean="0">
                <a:solidFill>
                  <a:schemeClr val="tx1"/>
                </a:solidFill>
              </a:rPr>
              <a:t>4.- En una jornada de capacitación un grupo de docentes conversan sobre los conceptos claves de ciudadanía activa. A continuación se presentan las participaciones de tres docentes</a:t>
            </a:r>
          </a:p>
          <a:p>
            <a:pPr algn="just"/>
            <a:endParaRPr lang="es-PE" dirty="0">
              <a:solidFill>
                <a:schemeClr val="tx1"/>
              </a:solidFill>
            </a:endParaRPr>
          </a:p>
          <a:p>
            <a:pPr algn="just"/>
            <a:r>
              <a:rPr lang="es-PE" b="1" dirty="0" smtClean="0">
                <a:solidFill>
                  <a:schemeClr val="tx1"/>
                </a:solidFill>
              </a:rPr>
              <a:t>Docente Josefina</a:t>
            </a:r>
            <a:r>
              <a:rPr lang="es-PE" dirty="0" smtClean="0">
                <a:solidFill>
                  <a:schemeClr val="tx1"/>
                </a:solidFill>
              </a:rPr>
              <a:t>: Debemos ser </a:t>
            </a:r>
            <a:r>
              <a:rPr lang="es-PE" dirty="0">
                <a:solidFill>
                  <a:schemeClr val="tx1"/>
                </a:solidFill>
              </a:rPr>
              <a:t>conscientes de nuestros derechos y responsabilidades con él, y hacer un uso respetuoso de los recursos que nos </a:t>
            </a:r>
            <a:r>
              <a:rPr lang="es-PE" dirty="0" smtClean="0">
                <a:solidFill>
                  <a:schemeClr val="tx1"/>
                </a:solidFill>
              </a:rPr>
              <a:t>ofrece </a:t>
            </a:r>
            <a:r>
              <a:rPr lang="es-PE" dirty="0">
                <a:solidFill>
                  <a:schemeClr val="tx1"/>
                </a:solidFill>
              </a:rPr>
              <a:t>para la satisfacción de nuestras </a:t>
            </a:r>
            <a:r>
              <a:rPr lang="es-PE" dirty="0" smtClean="0">
                <a:solidFill>
                  <a:schemeClr val="tx1"/>
                </a:solidFill>
              </a:rPr>
              <a:t>necesidades. obteniendo </a:t>
            </a:r>
            <a:r>
              <a:rPr lang="es-PE" dirty="0">
                <a:solidFill>
                  <a:schemeClr val="tx1"/>
                </a:solidFill>
              </a:rPr>
              <a:t>calidad de vida sin perjudicar el acceso de las futuras generaciones </a:t>
            </a:r>
            <a:endParaRPr lang="es-PE" dirty="0" smtClean="0">
              <a:solidFill>
                <a:schemeClr val="tx1"/>
              </a:solidFill>
            </a:endParaRPr>
          </a:p>
          <a:p>
            <a:pPr algn="just"/>
            <a:endParaRPr lang="es-PE" dirty="0">
              <a:solidFill>
                <a:schemeClr val="tx1"/>
              </a:solidFill>
            </a:endParaRPr>
          </a:p>
          <a:p>
            <a:pPr algn="just"/>
            <a:r>
              <a:rPr lang="es-PE" b="1" dirty="0" smtClean="0">
                <a:solidFill>
                  <a:schemeClr val="tx1"/>
                </a:solidFill>
              </a:rPr>
              <a:t>Docente Aurelio</a:t>
            </a:r>
            <a:r>
              <a:rPr lang="es-PE" dirty="0" smtClean="0">
                <a:solidFill>
                  <a:schemeClr val="tx1"/>
                </a:solidFill>
              </a:rPr>
              <a:t>: Cuando dices que debemos pensar en las futuras generaciones  te está refiriendo al desarrollo sostenible, verdad?</a:t>
            </a:r>
          </a:p>
          <a:p>
            <a:pPr algn="just"/>
            <a:endParaRPr lang="es-PE" dirty="0">
              <a:solidFill>
                <a:schemeClr val="tx1"/>
              </a:solidFill>
            </a:endParaRPr>
          </a:p>
          <a:p>
            <a:pPr algn="just"/>
            <a:r>
              <a:rPr lang="es-PE" b="1" dirty="0" smtClean="0">
                <a:solidFill>
                  <a:schemeClr val="tx1"/>
                </a:solidFill>
              </a:rPr>
              <a:t>Docente Marina</a:t>
            </a:r>
            <a:r>
              <a:rPr lang="es-PE" dirty="0" smtClean="0">
                <a:solidFill>
                  <a:schemeClr val="tx1"/>
                </a:solidFill>
              </a:rPr>
              <a:t>: Totalmente de acuerdo con ustedes. Es </a:t>
            </a:r>
            <a:r>
              <a:rPr lang="es-PE" dirty="0">
                <a:solidFill>
                  <a:schemeClr val="tx1"/>
                </a:solidFill>
              </a:rPr>
              <a:t>necesario que en la escuela promovamos experiencias en las que cada estudiante tenga la oportunidad de ejercer su ciudadanía en ámbitos cada vez mayores, de acuerdo con sus características de desarrollo. </a:t>
            </a:r>
            <a:endParaRPr lang="es-PE" dirty="0" smtClean="0">
              <a:solidFill>
                <a:schemeClr val="tx1"/>
              </a:solidFill>
            </a:endParaRPr>
          </a:p>
          <a:p>
            <a:pPr algn="just"/>
            <a:endParaRPr lang="es-PE" dirty="0" smtClean="0">
              <a:solidFill>
                <a:schemeClr val="tx1"/>
              </a:solidFill>
            </a:endParaRPr>
          </a:p>
          <a:p>
            <a:pPr algn="just"/>
            <a:r>
              <a:rPr lang="es-MX" b="1" dirty="0">
                <a:solidFill>
                  <a:schemeClr val="tx1"/>
                </a:solidFill>
              </a:rPr>
              <a:t>¿A qué concepto vinculado con el enfoque de  ciudadanía activa se están refiriendo</a:t>
            </a:r>
            <a:r>
              <a:rPr lang="es-MX" b="1" dirty="0" smtClean="0">
                <a:solidFill>
                  <a:schemeClr val="tx1"/>
                </a:solidFill>
              </a:rPr>
              <a:t>?</a:t>
            </a:r>
          </a:p>
          <a:p>
            <a:pPr algn="just"/>
            <a:endParaRPr lang="es-MX" b="1" dirty="0">
              <a:solidFill>
                <a:schemeClr val="tx1"/>
              </a:solidFill>
            </a:endParaRPr>
          </a:p>
          <a:p>
            <a:pPr marL="342900" indent="-342900" algn="just">
              <a:buFont typeface="+mj-lt"/>
              <a:buAutoNum type="alphaLcParenR"/>
            </a:pPr>
            <a:r>
              <a:rPr lang="es-MX" dirty="0" smtClean="0">
                <a:solidFill>
                  <a:schemeClr val="tx1"/>
                </a:solidFill>
              </a:rPr>
              <a:t>Desarrollo personal.</a:t>
            </a:r>
          </a:p>
          <a:p>
            <a:pPr marL="342900" indent="-342900" algn="just">
              <a:buFont typeface="+mj-lt"/>
              <a:buAutoNum type="alphaLcParenR"/>
            </a:pPr>
            <a:r>
              <a:rPr lang="es-MX" dirty="0" smtClean="0">
                <a:solidFill>
                  <a:schemeClr val="tx1"/>
                </a:solidFill>
              </a:rPr>
              <a:t>Cuidado ambiental</a:t>
            </a:r>
          </a:p>
          <a:p>
            <a:pPr marL="342900" indent="-342900" algn="just">
              <a:buFont typeface="+mj-lt"/>
              <a:buAutoNum type="alphaLcParenR"/>
            </a:pPr>
            <a:r>
              <a:rPr lang="es-MX" dirty="0" smtClean="0">
                <a:solidFill>
                  <a:schemeClr val="tx1"/>
                </a:solidFill>
              </a:rPr>
              <a:t>Interculturalidad</a:t>
            </a:r>
          </a:p>
          <a:p>
            <a:pPr marL="342900" indent="-342900" algn="just">
              <a:buFont typeface="+mj-lt"/>
              <a:buAutoNum type="alphaLcParenR"/>
            </a:pPr>
            <a:endParaRPr lang="es-PE" dirty="0">
              <a:solidFill>
                <a:schemeClr val="tx1"/>
              </a:solidFill>
            </a:endParaRPr>
          </a:p>
        </p:txBody>
      </p:sp>
    </p:spTree>
    <p:extLst>
      <p:ext uri="{BB962C8B-B14F-4D97-AF65-F5344CB8AC3E}">
        <p14:creationId xmlns:p14="http://schemas.microsoft.com/office/powerpoint/2010/main" val="362307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2">
                  <a:lumMod val="90000"/>
                </a:schemeClr>
              </a:solidFill>
            </a:endParaRPr>
          </a:p>
        </p:txBody>
      </p:sp>
      <p:pic>
        <p:nvPicPr>
          <p:cNvPr id="2" name="Imagen 1"/>
          <p:cNvPicPr>
            <a:picLocks noChangeAspect="1"/>
          </p:cNvPicPr>
          <p:nvPr/>
        </p:nvPicPr>
        <p:blipFill rotWithShape="1">
          <a:blip r:embed="rId2"/>
          <a:srcRect l="37078" t="30724" r="14226" b="7435"/>
          <a:stretch/>
        </p:blipFill>
        <p:spPr>
          <a:xfrm>
            <a:off x="206062" y="231819"/>
            <a:ext cx="11732653" cy="5203066"/>
          </a:xfrm>
          <a:prstGeom prst="rect">
            <a:avLst/>
          </a:prstGeom>
        </p:spPr>
      </p:pic>
      <p:sp>
        <p:nvSpPr>
          <p:cNvPr id="3" name="Rectángulo 2"/>
          <p:cNvSpPr/>
          <p:nvPr/>
        </p:nvSpPr>
        <p:spPr>
          <a:xfrm>
            <a:off x="206063" y="5624848"/>
            <a:ext cx="1173265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Este enfoque promueve una mirada respetuosa a los procesos de desarrollo que vive cada estudiante, así como un compromiso con la identificación y promoción de situaciones de aprendizaje que favorezcan su autoconocimiento y el conocimiento de sus pares y de otras personas de su entorno, al igual que sus procesos de reflexión</a:t>
            </a:r>
            <a:endParaRPr lang="es-PE" b="1" dirty="0">
              <a:solidFill>
                <a:schemeClr val="tx1"/>
              </a:solidFill>
            </a:endParaRPr>
          </a:p>
        </p:txBody>
      </p:sp>
    </p:spTree>
    <p:extLst>
      <p:ext uri="{BB962C8B-B14F-4D97-AF65-F5344CB8AC3E}">
        <p14:creationId xmlns:p14="http://schemas.microsoft.com/office/powerpoint/2010/main" val="301625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solidFill>
              </a:rPr>
              <a:t>3</a:t>
            </a:r>
            <a:r>
              <a:rPr lang="es-PE" dirty="0" smtClean="0">
                <a:solidFill>
                  <a:schemeClr val="tx1"/>
                </a:solidFill>
              </a:rPr>
              <a:t>5.- En un GIA donde se abordan aspectos importantes del área de Personal social, el mediador proyecta las siguientes expresiones:</a:t>
            </a:r>
          </a:p>
          <a:p>
            <a:pPr algn="just"/>
            <a:endParaRPr lang="es-PE" dirty="0">
              <a:solidFill>
                <a:schemeClr val="tx1"/>
              </a:solidFill>
            </a:endParaRPr>
          </a:p>
          <a:p>
            <a:pPr marL="342900" indent="-342900" algn="just">
              <a:buFont typeface="+mj-lt"/>
              <a:buAutoNum type="arabicPeriod"/>
            </a:pPr>
            <a:r>
              <a:rPr lang="es-PE" dirty="0" smtClean="0">
                <a:solidFill>
                  <a:schemeClr val="tx1"/>
                </a:solidFill>
                <a:latin typeface="Rockwell Extra Bold" panose="02060903040505020403" pitchFamily="18" charset="0"/>
              </a:rPr>
              <a:t>Este aspecto se </a:t>
            </a:r>
            <a:r>
              <a:rPr lang="es-PE" dirty="0">
                <a:solidFill>
                  <a:schemeClr val="tx1"/>
                </a:solidFill>
                <a:latin typeface="Rockwell Extra Bold" panose="02060903040505020403" pitchFamily="18" charset="0"/>
              </a:rPr>
              <a:t>refiere al diálogo que debe darse entre las diversas culturas, poniendo énfasis en la construcción de la unidad en la diversidad. </a:t>
            </a:r>
            <a:endParaRPr lang="es-PE" dirty="0" smtClean="0">
              <a:solidFill>
                <a:schemeClr val="tx1"/>
              </a:solidFill>
              <a:latin typeface="Rockwell Extra Bold" panose="02060903040505020403" pitchFamily="18" charset="0"/>
            </a:endParaRPr>
          </a:p>
          <a:p>
            <a:pPr marL="342900" indent="-342900" algn="just">
              <a:buFont typeface="+mj-lt"/>
              <a:buAutoNum type="arabicPeriod"/>
            </a:pPr>
            <a:r>
              <a:rPr lang="es-PE" dirty="0" smtClean="0">
                <a:solidFill>
                  <a:schemeClr val="tx1"/>
                </a:solidFill>
                <a:latin typeface="Rockwell Extra Bold" panose="02060903040505020403" pitchFamily="18" charset="0"/>
              </a:rPr>
              <a:t>En </a:t>
            </a:r>
            <a:r>
              <a:rPr lang="es-PE" dirty="0">
                <a:solidFill>
                  <a:schemeClr val="tx1"/>
                </a:solidFill>
                <a:latin typeface="Rockwell Extra Bold" panose="02060903040505020403" pitchFamily="18" charset="0"/>
              </a:rPr>
              <a:t>este concepto, es importante resaltar los derechos humanos, pues destacan lo que es común en las personas (sentimientos y emociones, necesidades de familia, seguridad, identidad, búsqueda de la felicidad, etc.), independientemente de la cultura a la que pertenezcan. </a:t>
            </a:r>
            <a:endParaRPr lang="es-PE" dirty="0" smtClean="0">
              <a:solidFill>
                <a:schemeClr val="tx1"/>
              </a:solidFill>
              <a:latin typeface="Rockwell Extra Bold" panose="02060903040505020403" pitchFamily="18" charset="0"/>
            </a:endParaRPr>
          </a:p>
          <a:p>
            <a:pPr marL="342900" indent="-342900" algn="just">
              <a:buFont typeface="+mj-lt"/>
              <a:buAutoNum type="arabicPeriod"/>
            </a:pPr>
            <a:r>
              <a:rPr lang="es-PE" dirty="0" smtClean="0">
                <a:solidFill>
                  <a:schemeClr val="tx1"/>
                </a:solidFill>
                <a:latin typeface="Rockwell Extra Bold" panose="02060903040505020403" pitchFamily="18" charset="0"/>
              </a:rPr>
              <a:t>Teniendo </a:t>
            </a:r>
            <a:r>
              <a:rPr lang="es-PE" dirty="0">
                <a:solidFill>
                  <a:schemeClr val="tx1"/>
                </a:solidFill>
                <a:latin typeface="Rockwell Extra Bold" panose="02060903040505020403" pitchFamily="18" charset="0"/>
              </a:rPr>
              <a:t>en cuenta estos aspectos comunes que comparten las diversas culturas, </a:t>
            </a:r>
            <a:r>
              <a:rPr lang="es-PE" dirty="0" smtClean="0">
                <a:solidFill>
                  <a:schemeClr val="tx1"/>
                </a:solidFill>
                <a:latin typeface="Rockwell Extra Bold" panose="02060903040505020403" pitchFamily="18" charset="0"/>
              </a:rPr>
              <a:t>este aspecto  </a:t>
            </a:r>
            <a:r>
              <a:rPr lang="es-PE" dirty="0">
                <a:solidFill>
                  <a:schemeClr val="tx1"/>
                </a:solidFill>
                <a:latin typeface="Rockwell Extra Bold" panose="02060903040505020403" pitchFamily="18" charset="0"/>
              </a:rPr>
              <a:t>lleva a la interrelación respetuosa que permite el aprendizaje y la valoración de unos y otros, buscando la construcción de la unidad en la </a:t>
            </a:r>
            <a:r>
              <a:rPr lang="es-PE" dirty="0" smtClean="0">
                <a:solidFill>
                  <a:schemeClr val="tx1"/>
                </a:solidFill>
                <a:latin typeface="Rockwell Extra Bold" panose="02060903040505020403" pitchFamily="18" charset="0"/>
              </a:rPr>
              <a:t>diversidad.</a:t>
            </a:r>
          </a:p>
          <a:p>
            <a:pPr marL="342900" indent="-342900" algn="just">
              <a:buFont typeface="+mj-lt"/>
              <a:buAutoNum type="arabicPeriod"/>
            </a:pPr>
            <a:endParaRPr lang="es-MX" dirty="0">
              <a:solidFill>
                <a:schemeClr val="tx1"/>
              </a:solidFill>
              <a:latin typeface="Rockwell Extra Bold" panose="02060903040505020403" pitchFamily="18" charset="0"/>
            </a:endParaRPr>
          </a:p>
          <a:p>
            <a:pPr algn="just"/>
            <a:r>
              <a:rPr lang="es-MX" b="1" dirty="0" smtClean="0">
                <a:solidFill>
                  <a:schemeClr val="tx1"/>
                </a:solidFill>
              </a:rPr>
              <a:t>¿A </a:t>
            </a:r>
            <a:r>
              <a:rPr lang="es-MX" b="1" dirty="0">
                <a:solidFill>
                  <a:schemeClr val="tx1"/>
                </a:solidFill>
              </a:rPr>
              <a:t>qué concepto vinculado con el enfoque de  ciudadanía activa se están refiriendo</a:t>
            </a:r>
            <a:r>
              <a:rPr lang="es-MX" b="1" dirty="0" smtClean="0">
                <a:solidFill>
                  <a:schemeClr val="tx1"/>
                </a:solidFill>
              </a:rPr>
              <a:t>?</a:t>
            </a:r>
          </a:p>
          <a:p>
            <a:pPr algn="just"/>
            <a:endParaRPr lang="es-MX" b="1" dirty="0">
              <a:solidFill>
                <a:schemeClr val="tx1"/>
              </a:solidFill>
            </a:endParaRPr>
          </a:p>
          <a:p>
            <a:pPr marL="342900" indent="-342900" algn="just">
              <a:buFont typeface="+mj-lt"/>
              <a:buAutoNum type="alphaLcParenR"/>
            </a:pPr>
            <a:r>
              <a:rPr lang="es-MX" dirty="0" smtClean="0">
                <a:solidFill>
                  <a:schemeClr val="tx1"/>
                </a:solidFill>
              </a:rPr>
              <a:t>Democracia.</a:t>
            </a:r>
            <a:endParaRPr lang="es-MX" dirty="0">
              <a:solidFill>
                <a:schemeClr val="tx1"/>
              </a:solidFill>
            </a:endParaRPr>
          </a:p>
          <a:p>
            <a:pPr marL="342900" indent="-342900" algn="just">
              <a:buFont typeface="+mj-lt"/>
              <a:buAutoNum type="alphaLcParenR"/>
            </a:pPr>
            <a:r>
              <a:rPr lang="es-MX" dirty="0">
                <a:solidFill>
                  <a:schemeClr val="tx1"/>
                </a:solidFill>
              </a:rPr>
              <a:t>Cuidado ambiental</a:t>
            </a:r>
          </a:p>
          <a:p>
            <a:pPr marL="342900" indent="-342900" algn="just">
              <a:buFont typeface="+mj-lt"/>
              <a:buAutoNum type="alphaLcParenR"/>
            </a:pPr>
            <a:r>
              <a:rPr lang="es-MX" dirty="0" smtClean="0">
                <a:solidFill>
                  <a:schemeClr val="tx1"/>
                </a:solidFill>
              </a:rPr>
              <a:t>Interculturalidad.</a:t>
            </a:r>
            <a:endParaRPr lang="es-MX" dirty="0">
              <a:solidFill>
                <a:schemeClr val="tx1"/>
              </a:solidFill>
            </a:endParaRPr>
          </a:p>
          <a:p>
            <a:pPr algn="just"/>
            <a:endParaRPr lang="es-MX" b="1" dirty="0">
              <a:solidFill>
                <a:schemeClr val="tx1"/>
              </a:solidFill>
            </a:endParaRPr>
          </a:p>
          <a:p>
            <a:pPr algn="just"/>
            <a:endParaRPr lang="es-PE" dirty="0">
              <a:solidFill>
                <a:schemeClr val="tx1"/>
              </a:solidFill>
            </a:endParaRPr>
          </a:p>
        </p:txBody>
      </p:sp>
    </p:spTree>
    <p:extLst>
      <p:ext uri="{BB962C8B-B14F-4D97-AF65-F5344CB8AC3E}">
        <p14:creationId xmlns:p14="http://schemas.microsoft.com/office/powerpoint/2010/main" val="1348771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PE" dirty="0" smtClean="0">
                <a:solidFill>
                  <a:schemeClr val="tx1"/>
                </a:solidFill>
              </a:rPr>
              <a:t>36.- Un estudiante de Sexto grado plantea en su exposición lo siguiente:</a:t>
            </a:r>
          </a:p>
          <a:p>
            <a:pPr fontAlgn="base"/>
            <a:r>
              <a:rPr lang="es-PE" dirty="0" smtClean="0">
                <a:solidFill>
                  <a:schemeClr val="tx1"/>
                </a:solidFill>
              </a:rPr>
              <a:t>“La </a:t>
            </a:r>
            <a:r>
              <a:rPr lang="es-PE" dirty="0">
                <a:solidFill>
                  <a:schemeClr val="tx1"/>
                </a:solidFill>
              </a:rPr>
              <a:t>rotación de cultivos es el proceso de plantar diferentes cultivos en el mismo lugar después de temporadas consecutivas. Esto ayuda a devolver los nutrientes al suelo antes de sembrar el siguiente cultivo.</a:t>
            </a:r>
          </a:p>
          <a:p>
            <a:pPr fontAlgn="base"/>
            <a:r>
              <a:rPr lang="es-PE" dirty="0">
                <a:solidFill>
                  <a:schemeClr val="tx1"/>
                </a:solidFill>
              </a:rPr>
              <a:t>La rotación de cultivos reduce eficazmente el riesgo de nitratos al minimizar la necesidad de fertilizantes nitrogenados. Mejora considerablemente la estructura del suelo y disminuye la erosión del </a:t>
            </a:r>
            <a:r>
              <a:rPr lang="es-PE" dirty="0" smtClean="0">
                <a:solidFill>
                  <a:schemeClr val="tx1"/>
                </a:solidFill>
              </a:rPr>
              <a:t>mismo</a:t>
            </a:r>
            <a:r>
              <a:rPr lang="es-PE" dirty="0">
                <a:solidFill>
                  <a:schemeClr val="tx1"/>
                </a:solidFill>
              </a:rPr>
              <a:t> </a:t>
            </a:r>
            <a:r>
              <a:rPr lang="es-PE" dirty="0" smtClean="0">
                <a:solidFill>
                  <a:schemeClr val="tx1"/>
                </a:solidFill>
              </a:rPr>
              <a:t>lo que permitirá que el terreno </a:t>
            </a:r>
            <a:r>
              <a:rPr lang="es-PE" dirty="0">
                <a:solidFill>
                  <a:schemeClr val="tx1"/>
                </a:solidFill>
              </a:rPr>
              <a:t>s</a:t>
            </a:r>
            <a:r>
              <a:rPr lang="es-PE" dirty="0" smtClean="0">
                <a:solidFill>
                  <a:schemeClr val="tx1"/>
                </a:solidFill>
              </a:rPr>
              <a:t>e siga utilizando de generación en generación sin empobrecerlo de nutrientes. </a:t>
            </a:r>
          </a:p>
          <a:p>
            <a:pPr fontAlgn="base"/>
            <a:endParaRPr lang="es-MX" dirty="0">
              <a:solidFill>
                <a:schemeClr val="tx1"/>
              </a:solidFill>
            </a:endParaRPr>
          </a:p>
          <a:p>
            <a:pPr fontAlgn="base"/>
            <a:r>
              <a:rPr lang="es-MX" b="1" dirty="0" smtClean="0">
                <a:solidFill>
                  <a:schemeClr val="tx1"/>
                </a:solidFill>
              </a:rPr>
              <a:t>¿A qué concepto clave del enfoque de ciudadanía activa hace referencia el estudiante?</a:t>
            </a:r>
          </a:p>
          <a:p>
            <a:pPr fontAlgn="base"/>
            <a:endParaRPr lang="es-MX" b="1" dirty="0">
              <a:solidFill>
                <a:schemeClr val="tx1"/>
              </a:solidFill>
            </a:endParaRPr>
          </a:p>
          <a:p>
            <a:pPr marL="342900" indent="-342900" fontAlgn="base">
              <a:buFont typeface="+mj-lt"/>
              <a:buAutoNum type="alphaLcParenR"/>
            </a:pPr>
            <a:endParaRPr lang="es-MX" b="1" dirty="0" smtClean="0">
              <a:solidFill>
                <a:schemeClr val="tx1"/>
              </a:solidFill>
            </a:endParaRPr>
          </a:p>
          <a:p>
            <a:pPr marL="342900" indent="-342900" fontAlgn="base">
              <a:buFont typeface="+mj-lt"/>
              <a:buAutoNum type="alphaLcParenR"/>
            </a:pPr>
            <a:r>
              <a:rPr lang="es-MX" b="1" dirty="0" smtClean="0">
                <a:solidFill>
                  <a:schemeClr val="tx1"/>
                </a:solidFill>
              </a:rPr>
              <a:t>Comprensión de la realidad geográfica</a:t>
            </a:r>
          </a:p>
          <a:p>
            <a:pPr marL="342900" indent="-342900" fontAlgn="base">
              <a:buFont typeface="+mj-lt"/>
              <a:buAutoNum type="alphaLcParenR"/>
            </a:pPr>
            <a:r>
              <a:rPr lang="es-MX" b="1" dirty="0" smtClean="0">
                <a:solidFill>
                  <a:schemeClr val="tx1"/>
                </a:solidFill>
              </a:rPr>
              <a:t>Cuidado ambiental  - desarrollo sostenible.</a:t>
            </a:r>
          </a:p>
          <a:p>
            <a:pPr marL="342900" indent="-342900" fontAlgn="base">
              <a:buFont typeface="+mj-lt"/>
              <a:buAutoNum type="alphaLcParenR"/>
            </a:pPr>
            <a:r>
              <a:rPr lang="es-MX" b="1" dirty="0" smtClean="0">
                <a:solidFill>
                  <a:schemeClr val="tx1"/>
                </a:solidFill>
              </a:rPr>
              <a:t>Transformaciones del espacio geográfico</a:t>
            </a:r>
          </a:p>
          <a:p>
            <a:pPr marL="342900" indent="-342900" fontAlgn="base">
              <a:buFont typeface="+mj-lt"/>
              <a:buAutoNum type="alphaLcParenR"/>
            </a:pPr>
            <a:endParaRPr lang="es-MX" b="1" dirty="0" smtClean="0">
              <a:solidFill>
                <a:schemeClr val="tx1"/>
              </a:solidFill>
            </a:endParaRPr>
          </a:p>
          <a:p>
            <a:pPr fontAlgn="base"/>
            <a:endParaRPr lang="es-PE" b="1" dirty="0">
              <a:solidFill>
                <a:schemeClr val="tx1"/>
              </a:solidFill>
            </a:endParaRPr>
          </a:p>
          <a:p>
            <a:endParaRPr lang="es-PE" b="1" dirty="0">
              <a:solidFill>
                <a:schemeClr val="tx1"/>
              </a:solidFill>
            </a:endParaRPr>
          </a:p>
        </p:txBody>
      </p:sp>
    </p:spTree>
    <p:extLst>
      <p:ext uri="{BB962C8B-B14F-4D97-AF65-F5344CB8AC3E}">
        <p14:creationId xmlns:p14="http://schemas.microsoft.com/office/powerpoint/2010/main" val="3667704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dirty="0" smtClean="0">
                <a:solidFill>
                  <a:schemeClr val="tx1"/>
                </a:solidFill>
              </a:rPr>
              <a:t>37.- “Muchas </a:t>
            </a:r>
            <a:r>
              <a:rPr lang="es-PE" dirty="0">
                <a:solidFill>
                  <a:schemeClr val="tx1"/>
                </a:solidFill>
              </a:rPr>
              <a:t>casas de estudio ofrecen la posibilidad de complementar la formación académica con instituciones aliadas en el exterior. Estos intercambios van desde un año hasta un programa universitario </a:t>
            </a:r>
            <a:r>
              <a:rPr lang="es-PE" dirty="0" smtClean="0">
                <a:solidFill>
                  <a:schemeClr val="tx1"/>
                </a:solidFill>
              </a:rPr>
              <a:t>completo. Este </a:t>
            </a:r>
            <a:r>
              <a:rPr lang="es-PE" dirty="0">
                <a:solidFill>
                  <a:schemeClr val="tx1"/>
                </a:solidFill>
              </a:rPr>
              <a:t>tipo de aprendizaje y conocimiento internacional impulsa a los estudiantes hacia la aceptación y comprensión de una variedad de diferentes perspectivas culturales y comunitarias. Además, la adquisición del idioma se logra a través de la inmersión </a:t>
            </a:r>
            <a:r>
              <a:rPr lang="es-PE" dirty="0" smtClean="0">
                <a:solidFill>
                  <a:schemeClr val="tx1"/>
                </a:solidFill>
              </a:rPr>
              <a:t>práctica”.</a:t>
            </a:r>
          </a:p>
          <a:p>
            <a:endParaRPr lang="es-MX" dirty="0">
              <a:solidFill>
                <a:schemeClr val="tx1"/>
              </a:solidFill>
            </a:endParaRPr>
          </a:p>
          <a:p>
            <a:r>
              <a:rPr lang="es-MX" b="1" dirty="0" smtClean="0">
                <a:solidFill>
                  <a:schemeClr val="tx1"/>
                </a:solidFill>
              </a:rPr>
              <a:t>Este es un ejemplo claro del concepto clave de</a:t>
            </a:r>
            <a:r>
              <a:rPr lang="es-MX" dirty="0" smtClean="0">
                <a:solidFill>
                  <a:schemeClr val="tx1"/>
                </a:solidFill>
              </a:rPr>
              <a:t>:</a:t>
            </a:r>
          </a:p>
          <a:p>
            <a:endParaRPr lang="es-MX" dirty="0" smtClean="0">
              <a:solidFill>
                <a:schemeClr val="tx1"/>
              </a:solidFill>
            </a:endParaRPr>
          </a:p>
          <a:p>
            <a:pPr marL="342900" indent="-342900">
              <a:buFont typeface="+mj-lt"/>
              <a:buAutoNum type="alphaLcParenR"/>
            </a:pPr>
            <a:r>
              <a:rPr lang="es-MX" dirty="0">
                <a:solidFill>
                  <a:schemeClr val="tx1"/>
                </a:solidFill>
              </a:rPr>
              <a:t> </a:t>
            </a:r>
            <a:r>
              <a:rPr lang="es-MX" dirty="0" smtClean="0">
                <a:solidFill>
                  <a:schemeClr val="tx1"/>
                </a:solidFill>
              </a:rPr>
              <a:t>Ciudadanía activa - Pluriculturalidad.</a:t>
            </a:r>
          </a:p>
          <a:p>
            <a:pPr marL="342900" indent="-342900">
              <a:buFont typeface="+mj-lt"/>
              <a:buAutoNum type="alphaLcParenR"/>
            </a:pPr>
            <a:r>
              <a:rPr lang="es-MX" dirty="0" smtClean="0">
                <a:solidFill>
                  <a:schemeClr val="tx1"/>
                </a:solidFill>
              </a:rPr>
              <a:t>Ciudadanía activa - Interculturalidad.</a:t>
            </a:r>
          </a:p>
          <a:p>
            <a:pPr marL="342900" indent="-342900">
              <a:buFont typeface="+mj-lt"/>
              <a:buAutoNum type="alphaLcParenR"/>
            </a:pPr>
            <a:r>
              <a:rPr lang="es-MX" dirty="0" smtClean="0">
                <a:solidFill>
                  <a:schemeClr val="tx1"/>
                </a:solidFill>
              </a:rPr>
              <a:t>Ciudadanía activa – democracia.</a:t>
            </a:r>
          </a:p>
          <a:p>
            <a:pPr marL="342900" indent="-342900">
              <a:buFont typeface="+mj-lt"/>
              <a:buAutoNum type="alphaLcParenR"/>
            </a:pPr>
            <a:endParaRPr lang="es-MX" dirty="0">
              <a:solidFill>
                <a:schemeClr val="tx1"/>
              </a:solidFill>
            </a:endParaRPr>
          </a:p>
          <a:p>
            <a:pPr marL="342900" indent="-342900">
              <a:buFont typeface="+mj-lt"/>
              <a:buAutoNum type="alphaLcParenR"/>
            </a:pPr>
            <a:endParaRPr lang="es-MX" dirty="0" smtClean="0">
              <a:solidFill>
                <a:schemeClr val="tx1"/>
              </a:solidFill>
            </a:endParaRPr>
          </a:p>
          <a:p>
            <a:pPr marL="342900" indent="-342900">
              <a:buFont typeface="+mj-lt"/>
              <a:buAutoNum type="alphaLcParenR"/>
            </a:pPr>
            <a:endParaRPr lang="es-MX" dirty="0" smtClean="0">
              <a:solidFill>
                <a:schemeClr val="tx1"/>
              </a:solidFill>
            </a:endParaRPr>
          </a:p>
          <a:p>
            <a:pPr marL="342900" indent="-342900">
              <a:buFont typeface="+mj-lt"/>
              <a:buAutoNum type="alphaLcParenR"/>
            </a:pPr>
            <a:endParaRPr lang="es-PE" dirty="0">
              <a:solidFill>
                <a:schemeClr val="tx1"/>
              </a:solidFill>
            </a:endParaRPr>
          </a:p>
          <a:p>
            <a:endParaRPr lang="es-PE" dirty="0">
              <a:solidFill>
                <a:schemeClr val="tx1"/>
              </a:solidFill>
            </a:endParaRPr>
          </a:p>
        </p:txBody>
      </p:sp>
    </p:spTree>
    <p:extLst>
      <p:ext uri="{BB962C8B-B14F-4D97-AF65-F5344CB8AC3E}">
        <p14:creationId xmlns:p14="http://schemas.microsoft.com/office/powerpoint/2010/main" val="2942872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arenR"/>
            </a:pPr>
            <a:endParaRPr lang="es-MX" dirty="0">
              <a:solidFill>
                <a:schemeClr val="tx1"/>
              </a:solidFill>
            </a:endParaRPr>
          </a:p>
          <a:p>
            <a:pPr marL="342900" indent="-342900">
              <a:buFont typeface="+mj-lt"/>
              <a:buAutoNum type="alphaLcParenR"/>
            </a:pPr>
            <a:endParaRPr lang="es-MX" dirty="0" smtClean="0">
              <a:solidFill>
                <a:schemeClr val="tx1"/>
              </a:solidFill>
            </a:endParaRPr>
          </a:p>
          <a:p>
            <a:r>
              <a:rPr lang="es-PE" dirty="0" smtClean="0">
                <a:solidFill>
                  <a:schemeClr val="tx1"/>
                </a:solidFill>
              </a:rPr>
              <a:t>38.- Qué concepto clave de ciudadanía activa se evidencia  </a:t>
            </a:r>
            <a:r>
              <a:rPr lang="es-PE" dirty="0">
                <a:solidFill>
                  <a:schemeClr val="tx1"/>
                </a:solidFill>
              </a:rPr>
              <a:t>c</a:t>
            </a:r>
            <a:r>
              <a:rPr lang="es-PE" dirty="0" smtClean="0">
                <a:solidFill>
                  <a:schemeClr val="tx1"/>
                </a:solidFill>
              </a:rPr>
              <a:t>uando </a:t>
            </a:r>
            <a:r>
              <a:rPr lang="es-PE" dirty="0">
                <a:solidFill>
                  <a:schemeClr val="tx1"/>
                </a:solidFill>
              </a:rPr>
              <a:t>el alumnado, los docentes y los padres de familia deciden el menú que existirá en disposición en las instalaciones (comedor), de la escuela</a:t>
            </a:r>
            <a:r>
              <a:rPr lang="es-PE" dirty="0" smtClean="0">
                <a:solidFill>
                  <a:schemeClr val="tx1"/>
                </a:solidFill>
              </a:rPr>
              <a:t>.</a:t>
            </a:r>
          </a:p>
          <a:p>
            <a:endParaRPr lang="es-MX" dirty="0">
              <a:solidFill>
                <a:schemeClr val="tx1"/>
              </a:solidFill>
            </a:endParaRPr>
          </a:p>
          <a:p>
            <a:pPr marL="342900" indent="-342900">
              <a:buFont typeface="+mj-lt"/>
              <a:buAutoNum type="alphaLcParenR"/>
            </a:pPr>
            <a:r>
              <a:rPr lang="es-MX" dirty="0" smtClean="0">
                <a:solidFill>
                  <a:schemeClr val="tx1"/>
                </a:solidFill>
              </a:rPr>
              <a:t>Convivencia democrática.</a:t>
            </a:r>
          </a:p>
          <a:p>
            <a:pPr marL="342900" indent="-342900">
              <a:buFont typeface="+mj-lt"/>
              <a:buAutoNum type="alphaLcParenR"/>
            </a:pPr>
            <a:r>
              <a:rPr lang="es-MX" dirty="0" smtClean="0">
                <a:solidFill>
                  <a:schemeClr val="tx1"/>
                </a:solidFill>
              </a:rPr>
              <a:t>Participación política.</a:t>
            </a:r>
          </a:p>
          <a:p>
            <a:pPr marL="342900" indent="-342900">
              <a:buFont typeface="+mj-lt"/>
              <a:buAutoNum type="alphaLcParenR"/>
            </a:pPr>
            <a:r>
              <a:rPr lang="es-MX" dirty="0" smtClean="0">
                <a:solidFill>
                  <a:schemeClr val="tx1"/>
                </a:solidFill>
              </a:rPr>
              <a:t>Negociación.</a:t>
            </a:r>
          </a:p>
          <a:p>
            <a:pPr marL="342900" indent="-342900">
              <a:buFont typeface="+mj-lt"/>
              <a:buAutoNum type="alphaLcParenR"/>
            </a:pPr>
            <a:endParaRPr lang="es-MX" dirty="0" smtClean="0">
              <a:solidFill>
                <a:schemeClr val="tx1"/>
              </a:solidFill>
            </a:endParaRPr>
          </a:p>
          <a:p>
            <a:pPr marL="342900" indent="-342900">
              <a:buFont typeface="+mj-lt"/>
              <a:buAutoNum type="alphaLcParenR"/>
            </a:pPr>
            <a:endParaRPr lang="es-MX" dirty="0" smtClean="0">
              <a:solidFill>
                <a:schemeClr val="tx1"/>
              </a:solidFill>
            </a:endParaRPr>
          </a:p>
          <a:p>
            <a:pPr marL="342900" indent="-342900">
              <a:buFont typeface="+mj-lt"/>
              <a:buAutoNum type="alphaLcParenR"/>
            </a:pPr>
            <a:endParaRPr lang="es-PE" dirty="0">
              <a:solidFill>
                <a:schemeClr val="tx1"/>
              </a:solidFill>
            </a:endParaRPr>
          </a:p>
          <a:p>
            <a:endParaRPr lang="es-PE" dirty="0">
              <a:solidFill>
                <a:schemeClr val="tx1"/>
              </a:solidFill>
            </a:endParaRPr>
          </a:p>
        </p:txBody>
      </p:sp>
    </p:spTree>
    <p:extLst>
      <p:ext uri="{BB962C8B-B14F-4D97-AF65-F5344CB8AC3E}">
        <p14:creationId xmlns:p14="http://schemas.microsoft.com/office/powerpoint/2010/main" val="3268935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Rockwell Extra Bold" panose="02060903040505020403" pitchFamily="18" charset="0"/>
              </a:rPr>
              <a:t>COMPETENCIAS DE PERSONAL SOCIAL</a:t>
            </a:r>
            <a:endParaRPr lang="es-PE" sz="40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3878719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marL="342900" indent="-342900">
              <a:buFont typeface="+mj-lt"/>
              <a:buAutoNum type="arabicPeriod"/>
            </a:pPr>
            <a:endParaRPr lang="es-MX" sz="1200" dirty="0">
              <a:solidFill>
                <a:srgbClr val="FFFF00"/>
              </a:solidFill>
              <a:latin typeface="Arial Black" panose="020B0A04020102020204" pitchFamily="34" charset="0"/>
            </a:endParaRPr>
          </a:p>
          <a:p>
            <a:pPr marL="342900" indent="-342900">
              <a:buFont typeface="+mj-lt"/>
              <a:buAutoNum type="arabicPeriod"/>
            </a:pPr>
            <a:endParaRPr lang="es-MX" sz="1200" dirty="0" smtClean="0">
              <a:solidFill>
                <a:srgbClr val="FFFF00"/>
              </a:solidFill>
              <a:latin typeface="Arial Black" panose="020B0A04020102020204" pitchFamily="34" charset="0"/>
            </a:endParaRPr>
          </a:p>
          <a:p>
            <a:pPr algn="ctr"/>
            <a:endParaRPr lang="es-PE" dirty="0">
              <a:solidFill>
                <a:srgbClr val="FFFF00"/>
              </a:solidFill>
            </a:endParaRPr>
          </a:p>
        </p:txBody>
      </p:sp>
      <p:pic>
        <p:nvPicPr>
          <p:cNvPr id="3" name="Picture 1219"/>
          <p:cNvPicPr/>
          <p:nvPr/>
        </p:nvPicPr>
        <p:blipFill>
          <a:blip r:embed="rId2"/>
          <a:stretch>
            <a:fillRect/>
          </a:stretch>
        </p:blipFill>
        <p:spPr>
          <a:xfrm>
            <a:off x="1944710" y="151326"/>
            <a:ext cx="7263685" cy="6555347"/>
          </a:xfrm>
          <a:prstGeom prst="rect">
            <a:avLst/>
          </a:prstGeom>
        </p:spPr>
      </p:pic>
    </p:spTree>
    <p:extLst>
      <p:ext uri="{BB962C8B-B14F-4D97-AF65-F5344CB8AC3E}">
        <p14:creationId xmlns:p14="http://schemas.microsoft.com/office/powerpoint/2010/main" val="990285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204.- Indique en qué competencia de Personal </a:t>
            </a:r>
            <a:r>
              <a:rPr lang="es-MX" dirty="0" err="1" smtClean="0">
                <a:solidFill>
                  <a:schemeClr val="tx1"/>
                </a:solidFill>
              </a:rPr>
              <a:t>Socialse</a:t>
            </a:r>
            <a:r>
              <a:rPr lang="es-MX" dirty="0" smtClean="0">
                <a:solidFill>
                  <a:schemeClr val="tx1"/>
                </a:solidFill>
              </a:rPr>
              <a:t> aborda la siguiente temática.</a:t>
            </a:r>
            <a:endParaRPr lang="es-MX" dirty="0" smtClean="0">
              <a:solidFill>
                <a:schemeClr val="tx1"/>
              </a:solidFill>
            </a:endParaRPr>
          </a:p>
          <a:p>
            <a:pPr marL="342900" indent="-342900">
              <a:buFont typeface="+mj-lt"/>
              <a:buAutoNum type="arabicPeriod"/>
            </a:pPr>
            <a:r>
              <a:rPr lang="es-MX" dirty="0" smtClean="0">
                <a:solidFill>
                  <a:schemeClr val="tx1"/>
                </a:solidFill>
              </a:rPr>
              <a:t>Impuestos </a:t>
            </a:r>
            <a:r>
              <a:rPr lang="es-MX" dirty="0" smtClean="0">
                <a:solidFill>
                  <a:schemeClr val="tx1"/>
                </a:solidFill>
              </a:rPr>
              <a:t>y </a:t>
            </a:r>
            <a:r>
              <a:rPr lang="es-MX" dirty="0" smtClean="0">
                <a:solidFill>
                  <a:schemeClr val="tx1"/>
                </a:solidFill>
              </a:rPr>
              <a:t>tributos</a:t>
            </a:r>
          </a:p>
          <a:p>
            <a:pPr marL="342900" indent="-342900">
              <a:buFont typeface="+mj-lt"/>
              <a:buAutoNum type="arabicPeriod"/>
            </a:pPr>
            <a:r>
              <a:rPr lang="es-MX" dirty="0" smtClean="0">
                <a:solidFill>
                  <a:schemeClr val="tx1"/>
                </a:solidFill>
              </a:rPr>
              <a:t>Conflicto Moral</a:t>
            </a:r>
          </a:p>
          <a:p>
            <a:pPr marL="342900" indent="-342900">
              <a:buFont typeface="+mj-lt"/>
              <a:buAutoNum type="arabicPeriod"/>
            </a:pPr>
            <a:r>
              <a:rPr lang="es-MX" dirty="0" smtClean="0">
                <a:solidFill>
                  <a:schemeClr val="tx1"/>
                </a:solidFill>
              </a:rPr>
              <a:t>Conflicto con el Ecuador</a:t>
            </a:r>
            <a:endParaRPr lang="es-MX" dirty="0" smtClean="0">
              <a:solidFill>
                <a:schemeClr val="tx1"/>
              </a:solidFill>
            </a:endParaRPr>
          </a:p>
          <a:p>
            <a:pPr marL="342900" indent="-342900">
              <a:buFont typeface="+mj-lt"/>
              <a:buAutoNum type="arabicPeriod"/>
            </a:pPr>
            <a:r>
              <a:rPr lang="es-MX" dirty="0" smtClean="0">
                <a:solidFill>
                  <a:schemeClr val="tx1"/>
                </a:solidFill>
              </a:rPr>
              <a:t>Desarrollo sostenible</a:t>
            </a:r>
          </a:p>
          <a:p>
            <a:pPr marL="342900" indent="-342900">
              <a:buFont typeface="+mj-lt"/>
              <a:buAutoNum type="arabicPeriod"/>
            </a:pPr>
            <a:r>
              <a:rPr lang="es-MX" dirty="0">
                <a:solidFill>
                  <a:schemeClr val="tx1"/>
                </a:solidFill>
              </a:rPr>
              <a:t>Publicidad</a:t>
            </a:r>
          </a:p>
          <a:p>
            <a:pPr marL="342900" indent="-342900">
              <a:buFont typeface="+mj-lt"/>
              <a:buAutoNum type="arabicPeriod"/>
            </a:pPr>
            <a:r>
              <a:rPr lang="es-MX" dirty="0" smtClean="0">
                <a:solidFill>
                  <a:schemeClr val="tx1"/>
                </a:solidFill>
              </a:rPr>
              <a:t>Clima del aula</a:t>
            </a:r>
          </a:p>
          <a:p>
            <a:pPr marL="342900" indent="-342900">
              <a:buFont typeface="+mj-lt"/>
              <a:buAutoNum type="arabicPeriod"/>
            </a:pPr>
            <a:r>
              <a:rPr lang="es-MX" dirty="0" smtClean="0">
                <a:solidFill>
                  <a:schemeClr val="tx1"/>
                </a:solidFill>
              </a:rPr>
              <a:t>Interpretación de fuentes</a:t>
            </a:r>
            <a:endParaRPr lang="es-MX" dirty="0" smtClean="0">
              <a:solidFill>
                <a:schemeClr val="tx1"/>
              </a:solidFill>
            </a:endParaRPr>
          </a:p>
          <a:p>
            <a:pPr marL="342900" indent="-342900">
              <a:buFont typeface="+mj-lt"/>
              <a:buAutoNum type="arabicPeriod"/>
            </a:pPr>
            <a:r>
              <a:rPr lang="es-MX" dirty="0" smtClean="0">
                <a:solidFill>
                  <a:schemeClr val="tx1"/>
                </a:solidFill>
              </a:rPr>
              <a:t>Vulnerabilidad</a:t>
            </a:r>
          </a:p>
          <a:p>
            <a:pPr marL="342900" indent="-342900">
              <a:buFont typeface="+mj-lt"/>
              <a:buAutoNum type="arabicPeriod"/>
            </a:pPr>
            <a:r>
              <a:rPr lang="es-MX" dirty="0" smtClean="0">
                <a:solidFill>
                  <a:schemeClr val="tx1"/>
                </a:solidFill>
              </a:rPr>
              <a:t>Simultaneidades</a:t>
            </a:r>
            <a:endParaRPr lang="es-MX" dirty="0" smtClean="0">
              <a:solidFill>
                <a:schemeClr val="tx1"/>
              </a:solidFill>
            </a:endParaRPr>
          </a:p>
          <a:p>
            <a:pPr marL="342900" indent="-342900">
              <a:buFont typeface="+mj-lt"/>
              <a:buAutoNum type="arabicPeriod"/>
            </a:pPr>
            <a:r>
              <a:rPr lang="es-MX" dirty="0">
                <a:solidFill>
                  <a:schemeClr val="tx1"/>
                </a:solidFill>
              </a:rPr>
              <a:t>F</a:t>
            </a:r>
            <a:r>
              <a:rPr lang="es-MX" dirty="0" smtClean="0">
                <a:solidFill>
                  <a:schemeClr val="tx1"/>
                </a:solidFill>
              </a:rPr>
              <a:t>uentes georreferenciadas, cartográficas y socioculturales</a:t>
            </a:r>
          </a:p>
          <a:p>
            <a:pPr marL="342900" indent="-342900">
              <a:buFont typeface="+mj-lt"/>
              <a:buAutoNum type="arabicPeriod"/>
            </a:pPr>
            <a:r>
              <a:rPr lang="es-MX" dirty="0" smtClean="0">
                <a:solidFill>
                  <a:schemeClr val="tx1"/>
                </a:solidFill>
              </a:rPr>
              <a:t>secuencias </a:t>
            </a:r>
            <a:r>
              <a:rPr lang="es-MX" dirty="0" smtClean="0">
                <a:solidFill>
                  <a:schemeClr val="tx1"/>
                </a:solidFill>
              </a:rPr>
              <a:t>temporales</a:t>
            </a:r>
            <a:r>
              <a:rPr lang="es-MX" dirty="0" smtClean="0">
                <a:solidFill>
                  <a:schemeClr val="tx1"/>
                </a:solidFill>
              </a:rPr>
              <a:t>.</a:t>
            </a:r>
          </a:p>
          <a:p>
            <a:pPr marL="342900" indent="-342900">
              <a:buFont typeface="+mj-lt"/>
              <a:buAutoNum type="arabicPeriod"/>
            </a:pPr>
            <a:r>
              <a:rPr lang="es-MX" dirty="0" smtClean="0">
                <a:solidFill>
                  <a:schemeClr val="tx1"/>
                </a:solidFill>
              </a:rPr>
              <a:t>Autonomía, autoconcepto</a:t>
            </a:r>
            <a:endParaRPr lang="es-MX" dirty="0" smtClean="0">
              <a:solidFill>
                <a:schemeClr val="tx1"/>
              </a:solidFill>
            </a:endParaRPr>
          </a:p>
          <a:p>
            <a:pPr marL="342900" indent="-342900">
              <a:buFont typeface="+mj-lt"/>
              <a:buAutoNum type="arabicPeriod"/>
            </a:pPr>
            <a:r>
              <a:rPr lang="es-MX" dirty="0">
                <a:solidFill>
                  <a:schemeClr val="tx1"/>
                </a:solidFill>
              </a:rPr>
              <a:t>H</a:t>
            </a:r>
            <a:r>
              <a:rPr lang="es-MX" dirty="0" smtClean="0">
                <a:solidFill>
                  <a:schemeClr val="tx1"/>
                </a:solidFill>
              </a:rPr>
              <a:t>echos y procesos históricos.</a:t>
            </a:r>
          </a:p>
          <a:p>
            <a:pPr marL="342900" indent="-342900">
              <a:buFont typeface="+mj-lt"/>
              <a:buAutoNum type="arabicPeriod"/>
            </a:pPr>
            <a:r>
              <a:rPr lang="es-MX" dirty="0">
                <a:solidFill>
                  <a:schemeClr val="tx1"/>
                </a:solidFill>
              </a:rPr>
              <a:t>P</a:t>
            </a:r>
            <a:r>
              <a:rPr lang="es-MX" dirty="0" smtClean="0">
                <a:solidFill>
                  <a:schemeClr val="tx1"/>
                </a:solidFill>
              </a:rPr>
              <a:t>rincipios </a:t>
            </a:r>
            <a:r>
              <a:rPr lang="es-MX" dirty="0" smtClean="0">
                <a:solidFill>
                  <a:schemeClr val="tx1"/>
                </a:solidFill>
              </a:rPr>
              <a:t>democráticos</a:t>
            </a:r>
          </a:p>
          <a:p>
            <a:pPr marL="342900" indent="-342900">
              <a:buFont typeface="+mj-lt"/>
              <a:buAutoNum type="arabicPeriod"/>
            </a:pPr>
            <a:r>
              <a:rPr lang="es-MX" dirty="0" smtClean="0">
                <a:solidFill>
                  <a:schemeClr val="tx1"/>
                </a:solidFill>
              </a:rPr>
              <a:t>Autoestima.</a:t>
            </a:r>
          </a:p>
          <a:p>
            <a:pPr marL="342900" indent="-342900">
              <a:buFont typeface="+mj-lt"/>
              <a:buAutoNum type="arabicPeriod"/>
            </a:pPr>
            <a:r>
              <a:rPr lang="es-MX" dirty="0" smtClean="0">
                <a:solidFill>
                  <a:schemeClr val="tx1"/>
                </a:solidFill>
              </a:rPr>
              <a:t>Sexualidad</a:t>
            </a:r>
            <a:endParaRPr lang="es-MX" dirty="0" smtClean="0">
              <a:solidFill>
                <a:schemeClr val="tx1"/>
              </a:solidFill>
            </a:endParaRPr>
          </a:p>
          <a:p>
            <a:pPr marL="342900" indent="-342900">
              <a:buFont typeface="+mj-lt"/>
              <a:buAutoNum type="arabicPeriod"/>
            </a:pPr>
            <a:r>
              <a:rPr lang="es-MX" dirty="0">
                <a:solidFill>
                  <a:schemeClr val="tx1"/>
                </a:solidFill>
              </a:rPr>
              <a:t>C</a:t>
            </a:r>
            <a:r>
              <a:rPr lang="es-MX" dirty="0" smtClean="0">
                <a:solidFill>
                  <a:schemeClr val="tx1"/>
                </a:solidFill>
              </a:rPr>
              <a:t>onvivencia democrática</a:t>
            </a:r>
          </a:p>
          <a:p>
            <a:pPr marL="342900" indent="-342900">
              <a:buFont typeface="+mj-lt"/>
              <a:buAutoNum type="arabicPeriod"/>
            </a:pPr>
            <a:r>
              <a:rPr lang="es-MX" dirty="0">
                <a:solidFill>
                  <a:schemeClr val="tx1"/>
                </a:solidFill>
              </a:rPr>
              <a:t>D</a:t>
            </a:r>
            <a:r>
              <a:rPr lang="es-MX" dirty="0" smtClean="0">
                <a:solidFill>
                  <a:schemeClr val="tx1"/>
                </a:solidFill>
              </a:rPr>
              <a:t>erechos</a:t>
            </a:r>
          </a:p>
          <a:p>
            <a:pPr marL="342900" indent="-342900">
              <a:buFont typeface="+mj-lt"/>
              <a:buAutoNum type="arabicPeriod"/>
            </a:pPr>
            <a:r>
              <a:rPr lang="es-MX" dirty="0" smtClean="0">
                <a:solidFill>
                  <a:schemeClr val="tx1"/>
                </a:solidFill>
              </a:rPr>
              <a:t> </a:t>
            </a:r>
            <a:r>
              <a:rPr lang="es-MX" dirty="0" smtClean="0">
                <a:solidFill>
                  <a:schemeClr val="tx1"/>
                </a:solidFill>
              </a:rPr>
              <a:t>Dilemas morales</a:t>
            </a:r>
            <a:endParaRPr lang="es-MX" dirty="0" smtClean="0">
              <a:solidFill>
                <a:schemeClr val="tx1"/>
              </a:solidFill>
            </a:endParaRPr>
          </a:p>
          <a:p>
            <a:pPr algn="ctr"/>
            <a:endParaRPr lang="es-PE" dirty="0">
              <a:solidFill>
                <a:schemeClr val="tx1"/>
              </a:solidFill>
            </a:endParaRPr>
          </a:p>
        </p:txBody>
      </p:sp>
    </p:spTree>
    <p:extLst>
      <p:ext uri="{BB962C8B-B14F-4D97-AF65-F5344CB8AC3E}">
        <p14:creationId xmlns:p14="http://schemas.microsoft.com/office/powerpoint/2010/main" val="4007181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800" dirty="0" smtClean="0">
                <a:solidFill>
                  <a:schemeClr val="tx1"/>
                </a:solidFill>
                <a:latin typeface="Rockwell Extra Bold" panose="02060903040505020403" pitchFamily="18" charset="0"/>
              </a:rPr>
              <a:t>¡GRACIAS!</a:t>
            </a:r>
            <a:endParaRPr lang="es-PE" sz="88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3197930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PE"/>
          </a:p>
        </p:txBody>
      </p:sp>
      <p:sp>
        <p:nvSpPr>
          <p:cNvPr id="3" name="Subtítulo 2"/>
          <p:cNvSpPr>
            <a:spLocks noGrp="1"/>
          </p:cNvSpPr>
          <p:nvPr>
            <p:ph type="subTitle" idx="1"/>
          </p:nvPr>
        </p:nvSpPr>
        <p:spPr/>
        <p:txBody>
          <a:bodyPr/>
          <a:lstStyle/>
          <a:p>
            <a:endParaRPr lang="es-PE"/>
          </a:p>
        </p:txBody>
      </p:sp>
    </p:spTree>
    <p:extLst>
      <p:ext uri="{BB962C8B-B14F-4D97-AF65-F5344CB8AC3E}">
        <p14:creationId xmlns:p14="http://schemas.microsoft.com/office/powerpoint/2010/main" val="10666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2">
                  <a:lumMod val="90000"/>
                </a:schemeClr>
              </a:solidFill>
            </a:endParaRPr>
          </a:p>
        </p:txBody>
      </p:sp>
      <p:pic>
        <p:nvPicPr>
          <p:cNvPr id="2" name="Imagen 1"/>
          <p:cNvPicPr>
            <a:picLocks noChangeAspect="1"/>
          </p:cNvPicPr>
          <p:nvPr/>
        </p:nvPicPr>
        <p:blipFill rotWithShape="1">
          <a:blip r:embed="rId2"/>
          <a:srcRect l="32958" t="20021" r="14225" b="4858"/>
          <a:stretch/>
        </p:blipFill>
        <p:spPr>
          <a:xfrm>
            <a:off x="270456" y="218942"/>
            <a:ext cx="11539471" cy="4881093"/>
          </a:xfrm>
          <a:prstGeom prst="rect">
            <a:avLst/>
          </a:prstGeom>
        </p:spPr>
      </p:pic>
      <p:sp>
        <p:nvSpPr>
          <p:cNvPr id="3" name="Rectángulo 2"/>
          <p:cNvSpPr/>
          <p:nvPr/>
        </p:nvSpPr>
        <p:spPr>
          <a:xfrm>
            <a:off x="270457" y="5318976"/>
            <a:ext cx="11539470" cy="112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Cada estudiante debe aprender a ser ciudadana o ciudadano no solo para elegir autoridades, sino también para experimentar su ciudadanía en situaciones cotidianas de la vida escolar, en las que puedan asumir responsabilidades, ejercer sus derechos, cumplir con sus deberes, tomar decisiones, entre otras actividades. La ciudadanía entendida de esta manera es la ciudadanía activa.</a:t>
            </a:r>
            <a:endParaRPr lang="es-PE" b="1" dirty="0">
              <a:solidFill>
                <a:schemeClr val="tx1"/>
              </a:solidFill>
            </a:endParaRPr>
          </a:p>
        </p:txBody>
      </p:sp>
    </p:spTree>
    <p:extLst>
      <p:ext uri="{BB962C8B-B14F-4D97-AF65-F5344CB8AC3E}">
        <p14:creationId xmlns:p14="http://schemas.microsoft.com/office/powerpoint/2010/main" val="331609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Rockwell Extra Bold" panose="02060903040505020403" pitchFamily="18" charset="0"/>
              </a:rPr>
              <a:t>ENFOQUE DE DESARROLLO PERSONAL</a:t>
            </a:r>
            <a:endParaRPr lang="es-PE" sz="4000" dirty="0">
              <a:solidFill>
                <a:schemeClr val="tx1"/>
              </a:solidFill>
              <a:latin typeface="Rockwell Extra Bold" panose="02060903040505020403" pitchFamily="18" charset="0"/>
            </a:endParaRPr>
          </a:p>
        </p:txBody>
      </p:sp>
    </p:spTree>
    <p:extLst>
      <p:ext uri="{BB962C8B-B14F-4D97-AF65-F5344CB8AC3E}">
        <p14:creationId xmlns:p14="http://schemas.microsoft.com/office/powerpoint/2010/main" val="133366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1.- Javier, Especialista de Primaria, se encuentra brindando una asesoría a un grupo de docentes y al abordar el tema de  los conceptos claves vinculados al enfoque de desarrollo personal  dice: </a:t>
            </a:r>
            <a:r>
              <a:rPr lang="es-PE" b="1" dirty="0" smtClean="0">
                <a:solidFill>
                  <a:schemeClr val="tx1"/>
                </a:solidFill>
              </a:rPr>
              <a:t>Este aspecto es muy importante para el desarrollo de la persona porque es el conocimiento de las características, emociones, capacidades y limitaciones personales y cita como fuente Maslow (2012, p. 255) .</a:t>
            </a:r>
          </a:p>
          <a:p>
            <a:pPr algn="just"/>
            <a:endParaRPr lang="es-PE" b="1" dirty="0" smtClean="0">
              <a:solidFill>
                <a:schemeClr val="tx1"/>
              </a:solidFill>
            </a:endParaRPr>
          </a:p>
          <a:p>
            <a:pPr algn="just"/>
            <a:r>
              <a:rPr lang="es-MX" dirty="0">
                <a:solidFill>
                  <a:schemeClr val="tx1"/>
                </a:solidFill>
              </a:rPr>
              <a:t> </a:t>
            </a:r>
            <a:r>
              <a:rPr lang="es-MX" b="1" dirty="0" smtClean="0">
                <a:solidFill>
                  <a:schemeClr val="tx1"/>
                </a:solidFill>
              </a:rPr>
              <a:t>¿A qué concepto clave del enfoque de desarrollo personal  está haciendo referencia Javier?</a:t>
            </a:r>
          </a:p>
          <a:p>
            <a:pPr marL="342900" indent="-342900" algn="just">
              <a:buFont typeface="+mj-lt"/>
              <a:buAutoNum type="alphaLcParenR"/>
            </a:pPr>
            <a:endParaRPr lang="es-MX" dirty="0" smtClean="0">
              <a:solidFill>
                <a:schemeClr val="tx1"/>
              </a:solidFill>
            </a:endParaRPr>
          </a:p>
          <a:p>
            <a:pPr marL="342900" indent="-342900" algn="just">
              <a:buFont typeface="+mj-lt"/>
              <a:buAutoNum type="alphaLcParenR"/>
            </a:pPr>
            <a:r>
              <a:rPr lang="es-MX" dirty="0" smtClean="0">
                <a:solidFill>
                  <a:schemeClr val="tx1"/>
                </a:solidFill>
              </a:rPr>
              <a:t>Autonomía</a:t>
            </a:r>
          </a:p>
          <a:p>
            <a:pPr marL="342900" indent="-342900" algn="just">
              <a:buFont typeface="+mj-lt"/>
              <a:buAutoNum type="alphaLcParenR"/>
            </a:pPr>
            <a:r>
              <a:rPr lang="es-MX" dirty="0" smtClean="0">
                <a:solidFill>
                  <a:schemeClr val="tx1"/>
                </a:solidFill>
              </a:rPr>
              <a:t>Autoconocimiento</a:t>
            </a:r>
          </a:p>
          <a:p>
            <a:pPr marL="342900" indent="-342900" algn="just">
              <a:buFont typeface="+mj-lt"/>
              <a:buAutoNum type="alphaLcParenR"/>
            </a:pPr>
            <a:r>
              <a:rPr lang="es-MX" dirty="0" smtClean="0">
                <a:solidFill>
                  <a:schemeClr val="tx1"/>
                </a:solidFill>
              </a:rPr>
              <a:t>Conocimiento de los demás</a:t>
            </a:r>
            <a:endParaRPr lang="es-PE" dirty="0">
              <a:solidFill>
                <a:schemeClr val="tx1"/>
              </a:solidFill>
            </a:endParaRPr>
          </a:p>
        </p:txBody>
      </p:sp>
    </p:spTree>
    <p:extLst>
      <p:ext uri="{BB962C8B-B14F-4D97-AF65-F5344CB8AC3E}">
        <p14:creationId xmlns:p14="http://schemas.microsoft.com/office/powerpoint/2010/main" val="39103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smtClean="0">
                <a:solidFill>
                  <a:schemeClr val="tx1"/>
                </a:solidFill>
              </a:rPr>
              <a:t>2.- Al </a:t>
            </a:r>
            <a:r>
              <a:rPr lang="es-PE" dirty="0">
                <a:solidFill>
                  <a:schemeClr val="tx1"/>
                </a:solidFill>
              </a:rPr>
              <a:t>iniciar otra de las actividades, la docente pide a los estudiantes que imaginen que irán a vivir a un país lejano y desconocido para </a:t>
            </a:r>
            <a:r>
              <a:rPr lang="es-PE" dirty="0" smtClean="0">
                <a:solidFill>
                  <a:schemeClr val="tx1"/>
                </a:solidFill>
              </a:rPr>
              <a:t>ellos.</a:t>
            </a:r>
            <a:r>
              <a:rPr lang="es-PE" dirty="0">
                <a:solidFill>
                  <a:schemeClr val="tx1"/>
                </a:solidFill>
              </a:rPr>
              <a:t> </a:t>
            </a:r>
            <a:r>
              <a:rPr lang="es-PE" dirty="0" smtClean="0">
                <a:solidFill>
                  <a:schemeClr val="tx1"/>
                </a:solidFill>
              </a:rPr>
              <a:t>Si </a:t>
            </a:r>
            <a:r>
              <a:rPr lang="es-PE" dirty="0">
                <a:solidFill>
                  <a:schemeClr val="tx1"/>
                </a:solidFill>
              </a:rPr>
              <a:t>el propósito de la docente es que los estudiantes desarrollen </a:t>
            </a:r>
            <a:r>
              <a:rPr lang="es-PE" b="1" dirty="0">
                <a:solidFill>
                  <a:schemeClr val="tx1"/>
                </a:solidFill>
              </a:rPr>
              <a:t>su autoconocimiento</a:t>
            </a:r>
            <a:r>
              <a:rPr lang="es-PE" dirty="0">
                <a:solidFill>
                  <a:schemeClr val="tx1"/>
                </a:solidFill>
              </a:rPr>
              <a:t>, </a:t>
            </a:r>
            <a:r>
              <a:rPr lang="es-PE" b="1" dirty="0">
                <a:solidFill>
                  <a:schemeClr val="tx1"/>
                </a:solidFill>
              </a:rPr>
              <a:t>¿cuál de las siguientes indicaciones es pertinente para continuar la actividad</a:t>
            </a:r>
            <a:r>
              <a:rPr lang="es-PE" b="1" dirty="0" smtClean="0">
                <a:solidFill>
                  <a:schemeClr val="tx1"/>
                </a:solidFill>
              </a:rPr>
              <a:t>?</a:t>
            </a:r>
          </a:p>
          <a:p>
            <a:pPr marL="342900" indent="-342900" algn="just">
              <a:buFont typeface="+mj-lt"/>
              <a:buAutoNum type="alphaLcParenR"/>
            </a:pPr>
            <a:r>
              <a:rPr lang="es-PE" dirty="0">
                <a:solidFill>
                  <a:schemeClr val="tx1"/>
                </a:solidFill>
              </a:rPr>
              <a:t>“Imaginen que cuando llegan a ese país descubren que las costumbres son muy diferentes a las suyas. Al notar estas diferencias, se ven en la necesidad de reflexionar sobre cómo deben actuar. Ahora, escriban una lista de acciones que deberían realizar para adaptarse al nuevo entorno</a:t>
            </a:r>
            <a:r>
              <a:rPr lang="es-PE" dirty="0" smtClean="0">
                <a:solidFill>
                  <a:schemeClr val="tx1"/>
                </a:solidFill>
              </a:rPr>
              <a:t>” </a:t>
            </a:r>
          </a:p>
          <a:p>
            <a:pPr marL="342900" indent="-342900" algn="just">
              <a:buFont typeface="+mj-lt"/>
              <a:buAutoNum type="alphaLcParenR"/>
            </a:pPr>
            <a:r>
              <a:rPr lang="es-PE" dirty="0" smtClean="0">
                <a:solidFill>
                  <a:schemeClr val="tx1"/>
                </a:solidFill>
              </a:rPr>
              <a:t>“</a:t>
            </a:r>
            <a:r>
              <a:rPr lang="es-PE" dirty="0">
                <a:solidFill>
                  <a:schemeClr val="tx1"/>
                </a:solidFill>
              </a:rPr>
              <a:t>Imaginen que cuando llegan a ese país notan que algunas personas tienen prejuicios con respecto a ustedes. Esta situación los hace sentir inseguros y desean buscar alternativas que los ayuden a afirmarse. Ahora, escriban una lista de conductas que los pueden ayudar a mejorar sus relaciones con las personas de su entorno</a:t>
            </a:r>
            <a:r>
              <a:rPr lang="es-PE" dirty="0" smtClean="0">
                <a:solidFill>
                  <a:schemeClr val="tx1"/>
                </a:solidFill>
              </a:rPr>
              <a:t>”</a:t>
            </a:r>
          </a:p>
          <a:p>
            <a:pPr marL="342900" indent="-342900" algn="just">
              <a:buFont typeface="+mj-lt"/>
              <a:buAutoNum type="alphaLcParenR"/>
            </a:pPr>
            <a:r>
              <a:rPr lang="es-PE" dirty="0" smtClean="0">
                <a:solidFill>
                  <a:schemeClr val="tx1"/>
                </a:solidFill>
              </a:rPr>
              <a:t>“</a:t>
            </a:r>
            <a:r>
              <a:rPr lang="es-PE" dirty="0">
                <a:solidFill>
                  <a:schemeClr val="tx1"/>
                </a:solidFill>
              </a:rPr>
              <a:t>Imaginen que cuando llegan a ese país deben presentarse ante sus nuevos compañeros de clase. Esta presentación debe contener aquellas características con las que creen que ellos podrían conocerlos mejor. Ahora, escriban en una lista las características que incluirían en esta presentación y expliquen por qué las eligieron</a:t>
            </a:r>
            <a:r>
              <a:rPr lang="es-PE" dirty="0" smtClean="0">
                <a:solidFill>
                  <a:schemeClr val="tx1"/>
                </a:solidFill>
              </a:rPr>
              <a:t>”.</a:t>
            </a:r>
            <a:endParaRPr lang="es-PE" b="1" dirty="0">
              <a:solidFill>
                <a:schemeClr val="tx1"/>
              </a:solidFill>
            </a:endParaRPr>
          </a:p>
        </p:txBody>
      </p:sp>
    </p:spTree>
    <p:extLst>
      <p:ext uri="{BB962C8B-B14F-4D97-AF65-F5344CB8AC3E}">
        <p14:creationId xmlns:p14="http://schemas.microsoft.com/office/powerpoint/2010/main" val="15145476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6447</Words>
  <Application>Microsoft Office PowerPoint</Application>
  <PresentationFormat>Panorámica</PresentationFormat>
  <Paragraphs>488</Paragraphs>
  <Slides>58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Arial</vt:lpstr>
      <vt:lpstr>Arial Black</vt:lpstr>
      <vt:lpstr>Calibri</vt:lpstr>
      <vt:lpstr>Calibri Light</vt:lpstr>
      <vt:lpstr>Rockwell Extra 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3</cp:revision>
  <dcterms:created xsi:type="dcterms:W3CDTF">2022-09-06T20:43:49Z</dcterms:created>
  <dcterms:modified xsi:type="dcterms:W3CDTF">2022-09-06T20:58:41Z</dcterms:modified>
</cp:coreProperties>
</file>