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61" r:id="rId2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9DBC6E78-F0C4-4AA8-B708-A4B864191120}" type="datetimeFigureOut">
              <a:rPr lang="es-PE" smtClean="0"/>
              <a:t>20/09/2022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5EE56171-703B-4160-8031-563949F9ABC5}" type="slidenum">
              <a:rPr lang="es-PE" smtClean="0"/>
              <a:t>‹Nº›</a:t>
            </a:fld>
            <a:endParaRPr lang="es-PE"/>
          </a:p>
        </p:txBody>
      </p:sp>
    </p:spTree>
    <p:extLst>
      <p:ext uri="{BB962C8B-B14F-4D97-AF65-F5344CB8AC3E}">
        <p14:creationId xmlns:p14="http://schemas.microsoft.com/office/powerpoint/2010/main" val="494930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9DBC6E78-F0C4-4AA8-B708-A4B864191120}" type="datetimeFigureOut">
              <a:rPr lang="es-PE" smtClean="0"/>
              <a:t>20/09/2022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5EE56171-703B-4160-8031-563949F9ABC5}" type="slidenum">
              <a:rPr lang="es-PE" smtClean="0"/>
              <a:t>‹Nº›</a:t>
            </a:fld>
            <a:endParaRPr lang="es-PE"/>
          </a:p>
        </p:txBody>
      </p:sp>
    </p:spTree>
    <p:extLst>
      <p:ext uri="{BB962C8B-B14F-4D97-AF65-F5344CB8AC3E}">
        <p14:creationId xmlns:p14="http://schemas.microsoft.com/office/powerpoint/2010/main" val="327981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9DBC6E78-F0C4-4AA8-B708-A4B864191120}" type="datetimeFigureOut">
              <a:rPr lang="es-PE" smtClean="0"/>
              <a:t>20/09/2022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5EE56171-703B-4160-8031-563949F9ABC5}" type="slidenum">
              <a:rPr lang="es-PE" smtClean="0"/>
              <a:t>‹Nº›</a:t>
            </a:fld>
            <a:endParaRPr lang="es-PE"/>
          </a:p>
        </p:txBody>
      </p:sp>
    </p:spTree>
    <p:extLst>
      <p:ext uri="{BB962C8B-B14F-4D97-AF65-F5344CB8AC3E}">
        <p14:creationId xmlns:p14="http://schemas.microsoft.com/office/powerpoint/2010/main" val="87873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9DBC6E78-F0C4-4AA8-B708-A4B864191120}" type="datetimeFigureOut">
              <a:rPr lang="es-PE" smtClean="0"/>
              <a:t>20/09/2022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5EE56171-703B-4160-8031-563949F9ABC5}" type="slidenum">
              <a:rPr lang="es-PE" smtClean="0"/>
              <a:t>‹Nº›</a:t>
            </a:fld>
            <a:endParaRPr lang="es-PE"/>
          </a:p>
        </p:txBody>
      </p:sp>
    </p:spTree>
    <p:extLst>
      <p:ext uri="{BB962C8B-B14F-4D97-AF65-F5344CB8AC3E}">
        <p14:creationId xmlns:p14="http://schemas.microsoft.com/office/powerpoint/2010/main" val="388187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DBC6E78-F0C4-4AA8-B708-A4B864191120}" type="datetimeFigureOut">
              <a:rPr lang="es-PE" smtClean="0"/>
              <a:t>20/09/2022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5EE56171-703B-4160-8031-563949F9ABC5}" type="slidenum">
              <a:rPr lang="es-PE" smtClean="0"/>
              <a:t>‹Nº›</a:t>
            </a:fld>
            <a:endParaRPr lang="es-PE"/>
          </a:p>
        </p:txBody>
      </p:sp>
    </p:spTree>
    <p:extLst>
      <p:ext uri="{BB962C8B-B14F-4D97-AF65-F5344CB8AC3E}">
        <p14:creationId xmlns:p14="http://schemas.microsoft.com/office/powerpoint/2010/main" val="315644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9DBC6E78-F0C4-4AA8-B708-A4B864191120}" type="datetimeFigureOut">
              <a:rPr lang="es-PE" smtClean="0"/>
              <a:t>20/09/2022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5EE56171-703B-4160-8031-563949F9ABC5}" type="slidenum">
              <a:rPr lang="es-PE" smtClean="0"/>
              <a:t>‹Nº›</a:t>
            </a:fld>
            <a:endParaRPr lang="es-PE"/>
          </a:p>
        </p:txBody>
      </p:sp>
    </p:spTree>
    <p:extLst>
      <p:ext uri="{BB962C8B-B14F-4D97-AF65-F5344CB8AC3E}">
        <p14:creationId xmlns:p14="http://schemas.microsoft.com/office/powerpoint/2010/main" val="4270577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9DBC6E78-F0C4-4AA8-B708-A4B864191120}" type="datetimeFigureOut">
              <a:rPr lang="es-PE" smtClean="0"/>
              <a:t>20/09/2022</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5EE56171-703B-4160-8031-563949F9ABC5}" type="slidenum">
              <a:rPr lang="es-PE" smtClean="0"/>
              <a:t>‹Nº›</a:t>
            </a:fld>
            <a:endParaRPr lang="es-PE"/>
          </a:p>
        </p:txBody>
      </p:sp>
    </p:spTree>
    <p:extLst>
      <p:ext uri="{BB962C8B-B14F-4D97-AF65-F5344CB8AC3E}">
        <p14:creationId xmlns:p14="http://schemas.microsoft.com/office/powerpoint/2010/main" val="51323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9DBC6E78-F0C4-4AA8-B708-A4B864191120}" type="datetimeFigureOut">
              <a:rPr lang="es-PE" smtClean="0"/>
              <a:t>20/09/2022</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5EE56171-703B-4160-8031-563949F9ABC5}" type="slidenum">
              <a:rPr lang="es-PE" smtClean="0"/>
              <a:t>‹Nº›</a:t>
            </a:fld>
            <a:endParaRPr lang="es-PE"/>
          </a:p>
        </p:txBody>
      </p:sp>
    </p:spTree>
    <p:extLst>
      <p:ext uri="{BB962C8B-B14F-4D97-AF65-F5344CB8AC3E}">
        <p14:creationId xmlns:p14="http://schemas.microsoft.com/office/powerpoint/2010/main" val="302540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DBC6E78-F0C4-4AA8-B708-A4B864191120}" type="datetimeFigureOut">
              <a:rPr lang="es-PE" smtClean="0"/>
              <a:t>20/09/2022</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5EE56171-703B-4160-8031-563949F9ABC5}" type="slidenum">
              <a:rPr lang="es-PE" smtClean="0"/>
              <a:t>‹Nº›</a:t>
            </a:fld>
            <a:endParaRPr lang="es-PE"/>
          </a:p>
        </p:txBody>
      </p:sp>
    </p:spTree>
    <p:extLst>
      <p:ext uri="{BB962C8B-B14F-4D97-AF65-F5344CB8AC3E}">
        <p14:creationId xmlns:p14="http://schemas.microsoft.com/office/powerpoint/2010/main" val="3051222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DBC6E78-F0C4-4AA8-B708-A4B864191120}" type="datetimeFigureOut">
              <a:rPr lang="es-PE" smtClean="0"/>
              <a:t>20/09/2022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5EE56171-703B-4160-8031-563949F9ABC5}" type="slidenum">
              <a:rPr lang="es-PE" smtClean="0"/>
              <a:t>‹Nº›</a:t>
            </a:fld>
            <a:endParaRPr lang="es-PE"/>
          </a:p>
        </p:txBody>
      </p:sp>
    </p:spTree>
    <p:extLst>
      <p:ext uri="{BB962C8B-B14F-4D97-AF65-F5344CB8AC3E}">
        <p14:creationId xmlns:p14="http://schemas.microsoft.com/office/powerpoint/2010/main" val="245254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DBC6E78-F0C4-4AA8-B708-A4B864191120}" type="datetimeFigureOut">
              <a:rPr lang="es-PE" smtClean="0"/>
              <a:t>20/09/2022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5EE56171-703B-4160-8031-563949F9ABC5}" type="slidenum">
              <a:rPr lang="es-PE" smtClean="0"/>
              <a:t>‹Nº›</a:t>
            </a:fld>
            <a:endParaRPr lang="es-PE"/>
          </a:p>
        </p:txBody>
      </p:sp>
    </p:spTree>
    <p:extLst>
      <p:ext uri="{BB962C8B-B14F-4D97-AF65-F5344CB8AC3E}">
        <p14:creationId xmlns:p14="http://schemas.microsoft.com/office/powerpoint/2010/main" val="16019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C6E78-F0C4-4AA8-B708-A4B864191120}" type="datetimeFigureOut">
              <a:rPr lang="es-PE" smtClean="0"/>
              <a:t>20/09/2022</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56171-703B-4160-8031-563949F9ABC5}" type="slidenum">
              <a:rPr lang="es-PE" smtClean="0"/>
              <a:t>‹Nº›</a:t>
            </a:fld>
            <a:endParaRPr lang="es-PE"/>
          </a:p>
        </p:txBody>
      </p:sp>
    </p:spTree>
    <p:extLst>
      <p:ext uri="{BB962C8B-B14F-4D97-AF65-F5344CB8AC3E}">
        <p14:creationId xmlns:p14="http://schemas.microsoft.com/office/powerpoint/2010/main" val="1456683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PE"/>
          </a:p>
        </p:txBody>
      </p:sp>
      <p:sp>
        <p:nvSpPr>
          <p:cNvPr id="3" name="Subtítulo 2"/>
          <p:cNvSpPr>
            <a:spLocks noGrp="1"/>
          </p:cNvSpPr>
          <p:nvPr>
            <p:ph type="subTitle" idx="1"/>
          </p:nvPr>
        </p:nvSpPr>
        <p:spPr/>
        <p:txBody>
          <a:bodyPr/>
          <a:lstStyle/>
          <a:p>
            <a:endParaRPr lang="es-PE"/>
          </a:p>
        </p:txBody>
      </p:sp>
    </p:spTree>
    <p:extLst>
      <p:ext uri="{BB962C8B-B14F-4D97-AF65-F5344CB8AC3E}">
        <p14:creationId xmlns:p14="http://schemas.microsoft.com/office/powerpoint/2010/main" val="2865325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49</a:t>
            </a:r>
            <a:r>
              <a:rPr lang="es-PE" dirty="0" smtClean="0">
                <a:solidFill>
                  <a:schemeClr val="tx1"/>
                </a:solidFill>
              </a:rPr>
              <a:t>.- </a:t>
            </a:r>
            <a:r>
              <a:rPr lang="es-PE" dirty="0" smtClean="0">
                <a:solidFill>
                  <a:schemeClr val="tx1"/>
                </a:solidFill>
              </a:rPr>
              <a:t>Una </a:t>
            </a:r>
            <a:r>
              <a:rPr lang="es-PE" dirty="0">
                <a:solidFill>
                  <a:schemeClr val="tx1"/>
                </a:solidFill>
              </a:rPr>
              <a:t>docente de sexto grado desea que los estudiantes reconozcan que su identidad se construye a lo largo de la vida. ¿Cuál de las siguientes acciones es más pertinente para favorecer el logro de su propósito? </a:t>
            </a:r>
            <a:endParaRPr lang="es-PE" dirty="0" smtClean="0">
              <a:solidFill>
                <a:schemeClr val="tx1"/>
              </a:solidFill>
            </a:endParaRPr>
          </a:p>
          <a:p>
            <a:pPr algn="just"/>
            <a:endParaRPr lang="es-PE" dirty="0">
              <a:solidFill>
                <a:schemeClr val="tx1"/>
              </a:solidFill>
            </a:endParaRPr>
          </a:p>
          <a:p>
            <a:pPr marL="342900" indent="-342900" algn="just">
              <a:buAutoNum type="alphaLcPeriod"/>
            </a:pPr>
            <a:r>
              <a:rPr lang="es-PE" dirty="0" smtClean="0">
                <a:solidFill>
                  <a:schemeClr val="tx1"/>
                </a:solidFill>
              </a:rPr>
              <a:t>Pedir </a:t>
            </a:r>
            <a:r>
              <a:rPr lang="es-PE" dirty="0">
                <a:solidFill>
                  <a:schemeClr val="tx1"/>
                </a:solidFill>
              </a:rPr>
              <a:t>a los estudiantes que busquen fotos de ellos cuando eran bebés, de su primer día en el colegio y de su último cumpleaños. Luego, solicitarles que elaboren una línea de tiempo en la que ordenen cronológicamente las fotos seleccionadas y organicen una muestra de todas las líneas de tiempo. </a:t>
            </a:r>
          </a:p>
          <a:p>
            <a:pPr marL="342900" indent="-342900" algn="just">
              <a:buAutoNum type="alphaLcPeriod"/>
            </a:pPr>
            <a:r>
              <a:rPr lang="es-PE" dirty="0" smtClean="0">
                <a:solidFill>
                  <a:schemeClr val="tx1"/>
                </a:solidFill>
              </a:rPr>
              <a:t>Pedir </a:t>
            </a:r>
            <a:r>
              <a:rPr lang="es-PE" dirty="0">
                <a:solidFill>
                  <a:schemeClr val="tx1"/>
                </a:solidFill>
              </a:rPr>
              <a:t>a los estudiantes que busquen definiciones del concepto de identidad en, al menos, tres fuentes. Luego, solicitarles que construyan un cuadro comparativo con las definiciones encontradas y elaboren su propia definición de identidad tomando como base la información encontrada. </a:t>
            </a:r>
          </a:p>
          <a:p>
            <a:pPr marL="342900" indent="-342900" algn="just">
              <a:buAutoNum type="alphaLcPeriod"/>
            </a:pPr>
            <a:r>
              <a:rPr lang="es-PE" dirty="0" smtClean="0">
                <a:solidFill>
                  <a:schemeClr val="tx1"/>
                </a:solidFill>
              </a:rPr>
              <a:t>Pedir </a:t>
            </a:r>
            <a:r>
              <a:rPr lang="es-PE" dirty="0">
                <a:solidFill>
                  <a:schemeClr val="tx1"/>
                </a:solidFill>
              </a:rPr>
              <a:t>a los estudiantes que identifiquen qué sucesos de sus vidas generaron mayor impacto en ellos. Luego, solicitarles que elaboren una autobiografía en la que mencionen dichos sucesos y expliquen cómo creen que estos sucesos influyeron en las personas que son actualmente.</a:t>
            </a:r>
          </a:p>
        </p:txBody>
      </p:sp>
    </p:spTree>
    <p:extLst>
      <p:ext uri="{BB962C8B-B14F-4D97-AF65-F5344CB8AC3E}">
        <p14:creationId xmlns:p14="http://schemas.microsoft.com/office/powerpoint/2010/main" val="155417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dirty="0" smtClean="0">
                <a:solidFill>
                  <a:schemeClr val="tx1"/>
                </a:solidFill>
                <a:latin typeface="Arial Black" panose="020B0A04020102020204" pitchFamily="34" charset="0"/>
              </a:rPr>
              <a:t>ACTIVIDADES QUE FOMENTEN LAS HABILIDADES DE LA INTELIGENCIA EMOCIONAL. </a:t>
            </a:r>
          </a:p>
          <a:p>
            <a:pPr algn="just"/>
            <a:endParaRPr lang="es-PE" sz="1400" dirty="0" smtClean="0">
              <a:solidFill>
                <a:schemeClr val="tx1"/>
              </a:solidFill>
              <a:latin typeface="Arial Black" panose="020B0A04020102020204" pitchFamily="34" charset="0"/>
            </a:endParaRPr>
          </a:p>
          <a:p>
            <a:pPr marL="342900" indent="-342900" algn="just">
              <a:buFont typeface="+mj-lt"/>
              <a:buAutoNum type="arabicPeriod"/>
            </a:pPr>
            <a:r>
              <a:rPr lang="es-PE" sz="1600" dirty="0" smtClean="0">
                <a:solidFill>
                  <a:srgbClr val="0070C0"/>
                </a:solidFill>
                <a:latin typeface="Arial Black" panose="020B0A04020102020204" pitchFamily="34" charset="0"/>
              </a:rPr>
              <a:t>Conciencia de sí mismo</a:t>
            </a:r>
            <a:r>
              <a:rPr lang="es-PE" sz="1600" dirty="0" smtClean="0">
                <a:solidFill>
                  <a:schemeClr val="tx1"/>
                </a:solidFill>
                <a:latin typeface="Arial Black" panose="020B0A04020102020204" pitchFamily="34" charset="0"/>
              </a:rPr>
              <a:t>: Consiste en identificar los pensamientos, las emociones y las fortalezas personales, reconociendo cómo influyen en las elecciones y las acciones. En la escuela primaria se deben realizar actividades en las que las niñas y los niños aprendan a describir y a poner nombre a las emociones que experimentan. </a:t>
            </a:r>
          </a:p>
          <a:p>
            <a:pPr marL="342900" indent="-342900" algn="just">
              <a:buFont typeface="+mj-lt"/>
              <a:buAutoNum type="arabicPeriod"/>
            </a:pPr>
            <a:r>
              <a:rPr lang="es-PE" sz="1600" dirty="0" smtClean="0">
                <a:solidFill>
                  <a:srgbClr val="0070C0"/>
                </a:solidFill>
                <a:latin typeface="Arial Black" panose="020B0A04020102020204" pitchFamily="34" charset="0"/>
              </a:rPr>
              <a:t>Conciencia social: </a:t>
            </a:r>
            <a:r>
              <a:rPr lang="es-PE" sz="1600" dirty="0" smtClean="0">
                <a:solidFill>
                  <a:schemeClr val="tx1"/>
                </a:solidFill>
                <a:latin typeface="Arial Black" panose="020B0A04020102020204" pitchFamily="34" charset="0"/>
              </a:rPr>
              <a:t>Consiste en identificar y comprender los pensamientos y emociones de las demás personas; esto es, desarrollar la empatía. Luego de que las niñas y los niños logren describir y ponerles nombre a sus emociones, necesitarán aprender a mirar a la otra persona para leer en su rostro, en su lenguaje corporal y en sus acciones, cuáles son las emociones que está experimentando.</a:t>
            </a:r>
            <a:r>
              <a:rPr lang="es-PE" sz="1600" dirty="0" smtClean="0"/>
              <a:t> </a:t>
            </a:r>
          </a:p>
          <a:p>
            <a:pPr marL="342900" indent="-342900" algn="just">
              <a:buFont typeface="+mj-lt"/>
              <a:buAutoNum type="arabicPeriod"/>
            </a:pPr>
            <a:r>
              <a:rPr lang="es-PE" sz="1600" dirty="0" smtClean="0">
                <a:solidFill>
                  <a:srgbClr val="0070C0"/>
                </a:solidFill>
                <a:latin typeface="Arial Black" panose="020B0A04020102020204" pitchFamily="34" charset="0"/>
              </a:rPr>
              <a:t>Autogestión</a:t>
            </a:r>
            <a:r>
              <a:rPr lang="es-PE" sz="1600" dirty="0">
                <a:solidFill>
                  <a:schemeClr val="tx1"/>
                </a:solidFill>
                <a:latin typeface="Arial Black" panose="020B0A04020102020204" pitchFamily="34" charset="0"/>
              </a:rPr>
              <a:t>:</a:t>
            </a:r>
            <a:r>
              <a:rPr lang="es-PE" sz="1600" dirty="0" smtClean="0">
                <a:solidFill>
                  <a:schemeClr val="tx1"/>
                </a:solidFill>
                <a:latin typeface="Arial Black" panose="020B0A04020102020204" pitchFamily="34" charset="0"/>
              </a:rPr>
              <a:t> consiste en manejar las propias emociones para que no interfieran con nuestro actuar de manera negativa. Se desarrolla a través del aprendizaje de técnicas de respiración y relajación que se debe aprender y ejercitar a fin de tenerlas como herramientas en diversas situaciones de la vida. </a:t>
            </a:r>
          </a:p>
          <a:p>
            <a:pPr marL="342900" indent="-342900" algn="just">
              <a:buFont typeface="+mj-lt"/>
              <a:buAutoNum type="arabicPeriod"/>
            </a:pPr>
            <a:r>
              <a:rPr lang="es-PE" sz="1600" dirty="0" smtClean="0">
                <a:solidFill>
                  <a:srgbClr val="0070C0"/>
                </a:solidFill>
                <a:latin typeface="Arial Black" panose="020B0A04020102020204" pitchFamily="34" charset="0"/>
              </a:rPr>
              <a:t>Gestión de las relaciones</a:t>
            </a:r>
            <a:r>
              <a:rPr lang="es-PE" sz="1600" dirty="0">
                <a:solidFill>
                  <a:schemeClr val="tx1"/>
                </a:solidFill>
                <a:latin typeface="Arial Black" panose="020B0A04020102020204" pitchFamily="34" charset="0"/>
              </a:rPr>
              <a:t>:</a:t>
            </a:r>
            <a:r>
              <a:rPr lang="es-PE" sz="1600" dirty="0" smtClean="0">
                <a:solidFill>
                  <a:schemeClr val="tx1"/>
                </a:solidFill>
                <a:latin typeface="Arial Black" panose="020B0A04020102020204" pitchFamily="34" charset="0"/>
              </a:rPr>
              <a:t> consiste en ayudar a crear un clima emocionalmente positivo y motivador entre estudiantes y equipos de trabajo. Se desarrolla cuando se aprende a manejar las emociones para asumir con calma las diversas situaciones que se dan en la convivencia.</a:t>
            </a:r>
            <a:endParaRPr lang="es-PE" sz="16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785683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2">
                  <a:lumMod val="90000"/>
                </a:schemeClr>
              </a:solidFill>
            </a:endParaRPr>
          </a:p>
        </p:txBody>
      </p:sp>
      <p:pic>
        <p:nvPicPr>
          <p:cNvPr id="2" name="Imagen 1"/>
          <p:cNvPicPr>
            <a:picLocks noChangeAspect="1"/>
          </p:cNvPicPr>
          <p:nvPr/>
        </p:nvPicPr>
        <p:blipFill rotWithShape="1">
          <a:blip r:embed="rId2"/>
          <a:srcRect l="38662" t="20417" r="17711" b="-890"/>
          <a:stretch/>
        </p:blipFill>
        <p:spPr>
          <a:xfrm>
            <a:off x="360609" y="231819"/>
            <a:ext cx="11423560" cy="6503832"/>
          </a:xfrm>
          <a:prstGeom prst="rect">
            <a:avLst/>
          </a:prstGeom>
        </p:spPr>
      </p:pic>
    </p:spTree>
    <p:extLst>
      <p:ext uri="{BB962C8B-B14F-4D97-AF65-F5344CB8AC3E}">
        <p14:creationId xmlns:p14="http://schemas.microsoft.com/office/powerpoint/2010/main" val="334930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50</a:t>
            </a:r>
            <a:r>
              <a:rPr lang="es-PE" dirty="0" smtClean="0">
                <a:solidFill>
                  <a:schemeClr val="tx1"/>
                </a:solidFill>
              </a:rPr>
              <a:t>.- </a:t>
            </a:r>
            <a:r>
              <a:rPr lang="es-PE" dirty="0" smtClean="0">
                <a:solidFill>
                  <a:schemeClr val="tx1"/>
                </a:solidFill>
              </a:rPr>
              <a:t>El </a:t>
            </a:r>
            <a:r>
              <a:rPr lang="es-PE" dirty="0">
                <a:solidFill>
                  <a:schemeClr val="tx1"/>
                </a:solidFill>
              </a:rPr>
              <a:t>propósito de una docente de sexto grado es promover en los estudiantes el desarrollo del autoconocimiento. Para ello, les ha solicitado que, de forma individual, pregunten a sus amigos, padres, hermanos y a otros docentes cómo los describirían. Les ha pedido, además, que lleven la información recogida a la siguiente sesión. Para continuar con el trabajo individual de esta actividad en la próxima sesión, ¿cuál de las siguientes acciones es más pertinente para favorecer el desarrollo del autoconocimiento? </a:t>
            </a:r>
            <a:endParaRPr lang="es-PE" dirty="0" smtClean="0">
              <a:solidFill>
                <a:schemeClr val="tx1"/>
              </a:solidFill>
            </a:endParaRPr>
          </a:p>
          <a:p>
            <a:pPr algn="just"/>
            <a:endParaRPr lang="es-PE" dirty="0">
              <a:solidFill>
                <a:schemeClr val="tx1"/>
              </a:solidFill>
            </a:endParaRPr>
          </a:p>
          <a:p>
            <a:pPr marL="342900" indent="-342900" algn="just">
              <a:buAutoNum type="alphaLcPeriod"/>
            </a:pPr>
            <a:r>
              <a:rPr lang="es-PE" dirty="0" smtClean="0">
                <a:solidFill>
                  <a:schemeClr val="tx1"/>
                </a:solidFill>
              </a:rPr>
              <a:t>Pedir </a:t>
            </a:r>
            <a:r>
              <a:rPr lang="es-PE" dirty="0">
                <a:solidFill>
                  <a:schemeClr val="tx1"/>
                </a:solidFill>
              </a:rPr>
              <a:t>a los estudiantes que organicen la información recogida según características con las que ellos se identifican y características con las que no se identifican. Luego, pedirles que expliquen, por escrito, las razones que sustentan la clasificación realizada. </a:t>
            </a:r>
          </a:p>
          <a:p>
            <a:pPr marL="342900" indent="-342900" algn="just">
              <a:buAutoNum type="alphaLcPeriod"/>
            </a:pPr>
            <a:r>
              <a:rPr lang="es-PE" dirty="0" smtClean="0">
                <a:solidFill>
                  <a:schemeClr val="tx1"/>
                </a:solidFill>
              </a:rPr>
              <a:t>Pedir </a:t>
            </a:r>
            <a:r>
              <a:rPr lang="es-PE" dirty="0">
                <a:solidFill>
                  <a:schemeClr val="tx1"/>
                </a:solidFill>
              </a:rPr>
              <a:t>a los estudiantes que ordenen la información recogida según las características que consideren positivas o negativas. Luego, pedirles que, a partir de la opinión de las personas de su entorno, determinen por escrito cuáles son sus cualidades. </a:t>
            </a:r>
          </a:p>
          <a:p>
            <a:pPr marL="342900" indent="-342900" algn="just">
              <a:buAutoNum type="alphaLcPeriod"/>
            </a:pPr>
            <a:r>
              <a:rPr lang="es-PE" dirty="0" smtClean="0">
                <a:solidFill>
                  <a:schemeClr val="tx1"/>
                </a:solidFill>
              </a:rPr>
              <a:t>Pedir </a:t>
            </a:r>
            <a:r>
              <a:rPr lang="es-PE" dirty="0">
                <a:solidFill>
                  <a:schemeClr val="tx1"/>
                </a:solidFill>
              </a:rPr>
              <a:t>a los estudiantes que identifiquen las características mencionadas con mayor frecuencia. Luego, pedirles que elaboren, a partir de las características más recurrentes, una descripción escrita acerca de cómo son los adolescentes.</a:t>
            </a:r>
          </a:p>
        </p:txBody>
      </p:sp>
    </p:spTree>
    <p:extLst>
      <p:ext uri="{BB962C8B-B14F-4D97-AF65-F5344CB8AC3E}">
        <p14:creationId xmlns:p14="http://schemas.microsoft.com/office/powerpoint/2010/main" val="10061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E" sz="1600" dirty="0" smtClean="0">
              <a:latin typeface="Arial Black" panose="020B0A04020102020204" pitchFamily="34" charset="0"/>
            </a:endParaRPr>
          </a:p>
          <a:p>
            <a:endParaRPr lang="es-PE" sz="1600" dirty="0">
              <a:latin typeface="Arial Black" panose="020B0A04020102020204" pitchFamily="34" charset="0"/>
            </a:endParaRPr>
          </a:p>
          <a:p>
            <a:endParaRPr lang="es-PE" sz="1600" dirty="0" smtClean="0">
              <a:latin typeface="Arial Black" panose="020B0A04020102020204" pitchFamily="34" charset="0"/>
            </a:endParaRPr>
          </a:p>
          <a:p>
            <a:endParaRPr lang="es-PE" sz="1600" dirty="0">
              <a:latin typeface="Arial Black" panose="020B0A04020102020204" pitchFamily="34" charset="0"/>
            </a:endParaRPr>
          </a:p>
          <a:p>
            <a:endParaRPr lang="es-PE" sz="1600" dirty="0" smtClean="0">
              <a:latin typeface="Arial Black" panose="020B0A04020102020204" pitchFamily="34" charset="0"/>
            </a:endParaRPr>
          </a:p>
          <a:p>
            <a:endParaRPr lang="es-PE" sz="1600" dirty="0" smtClean="0">
              <a:latin typeface="Arial Black" panose="020B0A04020102020204" pitchFamily="34" charset="0"/>
            </a:endParaRPr>
          </a:p>
          <a:p>
            <a:endParaRPr lang="es-PE" sz="1600" dirty="0">
              <a:latin typeface="Arial Black" panose="020B0A04020102020204" pitchFamily="34" charset="0"/>
            </a:endParaRPr>
          </a:p>
          <a:p>
            <a:endParaRPr lang="es-PE" sz="1600" dirty="0" smtClean="0">
              <a:latin typeface="Arial Black" panose="020B0A04020102020204" pitchFamily="34" charset="0"/>
            </a:endParaRPr>
          </a:p>
          <a:p>
            <a:r>
              <a:rPr lang="es-PE" dirty="0" smtClean="0">
                <a:solidFill>
                  <a:schemeClr val="tx1"/>
                </a:solidFill>
              </a:rPr>
              <a:t>51</a:t>
            </a:r>
            <a:r>
              <a:rPr lang="es-PE" dirty="0" smtClean="0">
                <a:solidFill>
                  <a:schemeClr val="tx1"/>
                </a:solidFill>
              </a:rPr>
              <a:t>.- </a:t>
            </a:r>
            <a:r>
              <a:rPr lang="es-PE" dirty="0" smtClean="0">
                <a:solidFill>
                  <a:schemeClr val="tx1"/>
                </a:solidFill>
              </a:rPr>
              <a:t>El docente Javier va a trabajar con sus estudiantes la competencia Construye su identidad” y está tratando de identificar a que capacidades corresponden las siguientes actuaciones de los niños</a:t>
            </a:r>
          </a:p>
          <a:p>
            <a:r>
              <a:rPr lang="es-PE" dirty="0" smtClean="0">
                <a:solidFill>
                  <a:schemeClr val="tx1"/>
                </a:solidFill>
              </a:rPr>
              <a:t/>
            </a:r>
            <a:br>
              <a:rPr lang="es-PE" dirty="0" smtClean="0">
                <a:solidFill>
                  <a:schemeClr val="tx1"/>
                </a:solidFill>
              </a:rPr>
            </a:br>
            <a:r>
              <a:rPr lang="es-PE" dirty="0" smtClean="0">
                <a:solidFill>
                  <a:schemeClr val="tx1"/>
                </a:solidFill>
              </a:rPr>
              <a:t>1.- </a:t>
            </a:r>
            <a:r>
              <a:rPr lang="es-PE" dirty="0">
                <a:solidFill>
                  <a:schemeClr val="tx1"/>
                </a:solidFill>
              </a:rPr>
              <a:t>Explica las diferencias y similitudes entre las niñas y los niños, señalando que todos pueden realizar las mismas actividades tanto en la institución educativa como en la casa, y se relaciona de forma respetuosa con sus compañeros</a:t>
            </a:r>
            <a:endParaRPr lang="es-PE" dirty="0" smtClean="0">
              <a:solidFill>
                <a:schemeClr val="tx1"/>
              </a:solidFill>
            </a:endParaRPr>
          </a:p>
          <a:p>
            <a:r>
              <a:rPr lang="es-PE" dirty="0">
                <a:solidFill>
                  <a:schemeClr val="tx1"/>
                </a:solidFill>
              </a:rPr>
              <a:t>2</a:t>
            </a:r>
            <a:r>
              <a:rPr lang="es-PE" dirty="0" smtClean="0">
                <a:solidFill>
                  <a:schemeClr val="tx1"/>
                </a:solidFill>
              </a:rPr>
              <a:t>.- Expresa </a:t>
            </a:r>
            <a:r>
              <a:rPr lang="es-PE" dirty="0">
                <a:solidFill>
                  <a:schemeClr val="tx1"/>
                </a:solidFill>
              </a:rPr>
              <a:t>sus características físicas, habilidades y gustos, y explica las razones de aquello que le agrada de sí mismo. Ejemplo: </a:t>
            </a:r>
            <a:r>
              <a:rPr lang="es-PE" i="1" dirty="0">
                <a:solidFill>
                  <a:schemeClr val="tx1"/>
                </a:solidFill>
              </a:rPr>
              <a:t>El estudiante podría decir: “Me gustan mis manos porque con ellas puedo dibujar lindo”. </a:t>
            </a:r>
            <a:r>
              <a:rPr lang="es-PE" dirty="0">
                <a:solidFill>
                  <a:schemeClr val="tx1"/>
                </a:solidFill>
              </a:rPr>
              <a:t>Realiza actividades individuales y colectivas mostrando autonomía y asumiendo retos. </a:t>
            </a:r>
          </a:p>
          <a:p>
            <a:r>
              <a:rPr lang="es-PE" dirty="0">
                <a:solidFill>
                  <a:schemeClr val="tx1"/>
                </a:solidFill>
              </a:rPr>
              <a:t>3</a:t>
            </a:r>
            <a:r>
              <a:rPr lang="es-PE" dirty="0" smtClean="0">
                <a:solidFill>
                  <a:schemeClr val="tx1"/>
                </a:solidFill>
              </a:rPr>
              <a:t>.- Describe </a:t>
            </a:r>
            <a:r>
              <a:rPr lang="es-PE" dirty="0">
                <a:solidFill>
                  <a:schemeClr val="tx1"/>
                </a:solidFill>
              </a:rPr>
              <a:t>las emociones a partir de su experiencia y de lo que observa en los demás, y las regula teniendo en cuenta normas establecidas de manera conjunta. Aplica estrategias de autorregulación (respiración), con la guía del docente</a:t>
            </a:r>
            <a:r>
              <a:rPr lang="es-PE" dirty="0" smtClean="0">
                <a:solidFill>
                  <a:schemeClr val="tx1"/>
                </a:solidFill>
              </a:rPr>
              <a:t>.</a:t>
            </a:r>
          </a:p>
          <a:p>
            <a:endParaRPr lang="es-PE" dirty="0" smtClean="0">
              <a:solidFill>
                <a:schemeClr val="tx1"/>
              </a:solidFill>
            </a:endParaRPr>
          </a:p>
          <a:p>
            <a:r>
              <a:rPr lang="es-MX" dirty="0" smtClean="0">
                <a:solidFill>
                  <a:schemeClr val="tx1"/>
                </a:solidFill>
              </a:rPr>
              <a:t>Las capacidades de esta competencia son las siguientes:</a:t>
            </a:r>
          </a:p>
          <a:p>
            <a:endParaRPr lang="es-PE" dirty="0">
              <a:solidFill>
                <a:schemeClr val="tx1"/>
              </a:solidFill>
            </a:endParaRPr>
          </a:p>
          <a:p>
            <a:pPr marL="342900" indent="-342900">
              <a:buFont typeface="+mj-lt"/>
              <a:buAutoNum type="alphaUcPeriod"/>
            </a:pPr>
            <a:r>
              <a:rPr lang="es-PE" dirty="0">
                <a:solidFill>
                  <a:schemeClr val="tx1"/>
                </a:solidFill>
              </a:rPr>
              <a:t>Se valora a sí mismo.</a:t>
            </a:r>
          </a:p>
          <a:p>
            <a:pPr marL="342900" indent="-342900">
              <a:buFont typeface="+mj-lt"/>
              <a:buAutoNum type="alphaUcPeriod"/>
            </a:pPr>
            <a:r>
              <a:rPr lang="es-PE" dirty="0" smtClean="0">
                <a:solidFill>
                  <a:schemeClr val="tx1"/>
                </a:solidFill>
              </a:rPr>
              <a:t>Autorregula </a:t>
            </a:r>
            <a:r>
              <a:rPr lang="es-PE" dirty="0">
                <a:solidFill>
                  <a:schemeClr val="tx1"/>
                </a:solidFill>
              </a:rPr>
              <a:t>sus emociones.</a:t>
            </a:r>
          </a:p>
          <a:p>
            <a:pPr marL="342900" indent="-342900">
              <a:buFont typeface="+mj-lt"/>
              <a:buAutoNum type="alphaUcPeriod"/>
            </a:pPr>
            <a:r>
              <a:rPr lang="es-PE" dirty="0" smtClean="0">
                <a:solidFill>
                  <a:schemeClr val="tx1"/>
                </a:solidFill>
              </a:rPr>
              <a:t>Reflexiona </a:t>
            </a:r>
            <a:r>
              <a:rPr lang="es-PE" dirty="0">
                <a:solidFill>
                  <a:schemeClr val="tx1"/>
                </a:solidFill>
              </a:rPr>
              <a:t>y argumenta éticamente.</a:t>
            </a:r>
          </a:p>
          <a:p>
            <a:pPr marL="342900" indent="-342900">
              <a:buFont typeface="+mj-lt"/>
              <a:buAutoNum type="alphaUcPeriod"/>
            </a:pPr>
            <a:r>
              <a:rPr lang="es-PE" dirty="0" smtClean="0">
                <a:solidFill>
                  <a:schemeClr val="tx1"/>
                </a:solidFill>
              </a:rPr>
              <a:t>Vive </a:t>
            </a:r>
            <a:r>
              <a:rPr lang="es-PE" dirty="0">
                <a:solidFill>
                  <a:schemeClr val="tx1"/>
                </a:solidFill>
              </a:rPr>
              <a:t>su sexualidad de manera integral y responsable de acuerdo a su etapa de desarrollo y madurez</a:t>
            </a:r>
            <a:r>
              <a:rPr lang="es-PE" dirty="0" smtClean="0">
                <a:solidFill>
                  <a:schemeClr val="tx1"/>
                </a:solidFill>
              </a:rPr>
              <a:t>.</a:t>
            </a:r>
          </a:p>
          <a:p>
            <a:pPr marL="342900" indent="-342900">
              <a:buFont typeface="+mj-lt"/>
              <a:buAutoNum type="alphaUcPeriod"/>
            </a:pPr>
            <a:endParaRPr lang="es-PE" dirty="0">
              <a:solidFill>
                <a:schemeClr val="tx1"/>
              </a:solidFill>
            </a:endParaRPr>
          </a:p>
          <a:p>
            <a:r>
              <a:rPr lang="es-PE" dirty="0" smtClean="0">
                <a:solidFill>
                  <a:schemeClr val="tx1"/>
                </a:solidFill>
              </a:rPr>
              <a:t>Si pretendes ayudar a Javier. ¿Cuál es la relación correcta?</a:t>
            </a:r>
          </a:p>
          <a:p>
            <a:endParaRPr lang="es-MX" dirty="0">
              <a:solidFill>
                <a:schemeClr val="tx1"/>
              </a:solidFill>
            </a:endParaRPr>
          </a:p>
          <a:p>
            <a:pPr marL="342900" indent="-342900">
              <a:buFont typeface="+mj-lt"/>
              <a:buAutoNum type="alphaLcParenR"/>
            </a:pPr>
            <a:r>
              <a:rPr lang="es-MX" dirty="0" smtClean="0">
                <a:solidFill>
                  <a:schemeClr val="tx1"/>
                </a:solidFill>
              </a:rPr>
              <a:t>1D – 2A – 3B</a:t>
            </a:r>
          </a:p>
          <a:p>
            <a:pPr marL="342900" indent="-342900">
              <a:buFont typeface="+mj-lt"/>
              <a:buAutoNum type="alphaLcParenR"/>
            </a:pPr>
            <a:r>
              <a:rPr lang="es-MX" dirty="0" smtClean="0">
                <a:solidFill>
                  <a:schemeClr val="tx1"/>
                </a:solidFill>
              </a:rPr>
              <a:t>1A – 2D  - 3B</a:t>
            </a:r>
          </a:p>
          <a:p>
            <a:pPr marL="342900" indent="-342900">
              <a:buFont typeface="+mj-lt"/>
              <a:buAutoNum type="alphaLcParenR"/>
            </a:pPr>
            <a:r>
              <a:rPr lang="es-MX" dirty="0" smtClean="0">
                <a:solidFill>
                  <a:schemeClr val="tx1"/>
                </a:solidFill>
              </a:rPr>
              <a:t>1D -  2B – 3A</a:t>
            </a:r>
          </a:p>
          <a:p>
            <a:pPr marL="342900" indent="-342900">
              <a:buFont typeface="+mj-lt"/>
              <a:buAutoNum type="alphaLcParenR"/>
            </a:pPr>
            <a:endParaRPr lang="es-PE" sz="1600" dirty="0" smtClean="0">
              <a:latin typeface="Arial Black" panose="020B0A04020102020204" pitchFamily="34" charset="0"/>
            </a:endParaRPr>
          </a:p>
          <a:p>
            <a:endParaRPr lang="es-PE" sz="1600" dirty="0">
              <a:latin typeface="Arial Black" panose="020B0A04020102020204" pitchFamily="34" charset="0"/>
            </a:endParaRPr>
          </a:p>
          <a:p>
            <a:r>
              <a:rPr lang="es-PE" sz="1600" dirty="0">
                <a:latin typeface="Arial Black" panose="020B0A04020102020204" pitchFamily="34" charset="0"/>
              </a:rPr>
              <a:t>	</a:t>
            </a:r>
          </a:p>
          <a:p>
            <a:endParaRPr lang="es-PE" dirty="0" smtClean="0"/>
          </a:p>
          <a:p>
            <a:r>
              <a:rPr lang="es-PE" dirty="0"/>
              <a:t>	</a:t>
            </a:r>
          </a:p>
          <a:p>
            <a:pPr algn="just"/>
            <a:r>
              <a:rPr lang="es-PE" dirty="0" smtClean="0"/>
              <a:t> </a:t>
            </a:r>
            <a:r>
              <a:rPr lang="es-PE" dirty="0"/>
              <a:t>	</a:t>
            </a:r>
          </a:p>
          <a:p>
            <a:pPr algn="just"/>
            <a:r>
              <a:rPr lang="es-PE" dirty="0"/>
              <a:t>	</a:t>
            </a:r>
          </a:p>
          <a:p>
            <a:pPr algn="just"/>
            <a:endParaRPr lang="es-PE" dirty="0">
              <a:solidFill>
                <a:srgbClr val="002060"/>
              </a:solidFill>
            </a:endParaRPr>
          </a:p>
        </p:txBody>
      </p:sp>
    </p:spTree>
    <p:extLst>
      <p:ext uri="{BB962C8B-B14F-4D97-AF65-F5344CB8AC3E}">
        <p14:creationId xmlns:p14="http://schemas.microsoft.com/office/powerpoint/2010/main" val="2577657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dirty="0" smtClean="0">
                <a:solidFill>
                  <a:schemeClr val="tx1"/>
                </a:solidFill>
              </a:rPr>
              <a:t>52</a:t>
            </a:r>
            <a:r>
              <a:rPr lang="es-PE" dirty="0" smtClean="0">
                <a:solidFill>
                  <a:schemeClr val="tx1"/>
                </a:solidFill>
              </a:rPr>
              <a:t>.- </a:t>
            </a:r>
            <a:r>
              <a:rPr lang="es-PE" dirty="0" smtClean="0">
                <a:solidFill>
                  <a:schemeClr val="tx1"/>
                </a:solidFill>
              </a:rPr>
              <a:t>Cuando el estudiante de Primer Grado menciona acciones cotidianas que considera buenas o malas, a partir de sus propias experiencias esta desarrollando la capacidad: </a:t>
            </a:r>
          </a:p>
          <a:p>
            <a:endParaRPr lang="es-PE" dirty="0" smtClean="0">
              <a:solidFill>
                <a:schemeClr val="tx1"/>
              </a:solidFill>
            </a:endParaRPr>
          </a:p>
          <a:p>
            <a:pPr marL="342900" indent="-342900">
              <a:buFont typeface="+mj-lt"/>
              <a:buAutoNum type="alphaLcParenR"/>
            </a:pPr>
            <a:r>
              <a:rPr lang="es-PE" dirty="0">
                <a:solidFill>
                  <a:schemeClr val="tx1"/>
                </a:solidFill>
              </a:rPr>
              <a:t>Se valora a sí mismo.</a:t>
            </a:r>
          </a:p>
          <a:p>
            <a:pPr marL="342900" indent="-342900">
              <a:buFont typeface="+mj-lt"/>
              <a:buAutoNum type="alphaLcParenR"/>
            </a:pPr>
            <a:r>
              <a:rPr lang="es-PE" dirty="0" smtClean="0">
                <a:solidFill>
                  <a:schemeClr val="tx1"/>
                </a:solidFill>
              </a:rPr>
              <a:t>Autorregula </a:t>
            </a:r>
            <a:r>
              <a:rPr lang="es-PE" dirty="0">
                <a:solidFill>
                  <a:schemeClr val="tx1"/>
                </a:solidFill>
              </a:rPr>
              <a:t>sus emociones.</a:t>
            </a:r>
          </a:p>
          <a:p>
            <a:pPr marL="342900" indent="-342900">
              <a:buFont typeface="+mj-lt"/>
              <a:buAutoNum type="alphaLcParenR"/>
            </a:pPr>
            <a:r>
              <a:rPr lang="es-PE" dirty="0" smtClean="0">
                <a:solidFill>
                  <a:schemeClr val="tx1"/>
                </a:solidFill>
              </a:rPr>
              <a:t>Reflexiona </a:t>
            </a:r>
            <a:r>
              <a:rPr lang="es-PE" dirty="0">
                <a:solidFill>
                  <a:schemeClr val="tx1"/>
                </a:solidFill>
              </a:rPr>
              <a:t>y argumenta éticamente.</a:t>
            </a:r>
          </a:p>
          <a:p>
            <a:pPr marL="342900" indent="-342900">
              <a:buFont typeface="+mj-lt"/>
              <a:buAutoNum type="alphaLcParenR"/>
            </a:pPr>
            <a:r>
              <a:rPr lang="es-PE" dirty="0" smtClean="0">
                <a:solidFill>
                  <a:schemeClr val="tx1"/>
                </a:solidFill>
              </a:rPr>
              <a:t>Vive </a:t>
            </a:r>
            <a:r>
              <a:rPr lang="es-PE" dirty="0">
                <a:solidFill>
                  <a:schemeClr val="tx1"/>
                </a:solidFill>
              </a:rPr>
              <a:t>su sexualidad de manera integral y responsable de acuerdo a su etapa de desarrollo y madurez.	</a:t>
            </a:r>
          </a:p>
          <a:p>
            <a:r>
              <a:rPr lang="es-PE" dirty="0" smtClean="0">
                <a:solidFill>
                  <a:schemeClr val="tx1"/>
                </a:solidFill>
              </a:rPr>
              <a:t>	</a:t>
            </a:r>
          </a:p>
          <a:p>
            <a:r>
              <a:rPr lang="es-PE" dirty="0" smtClean="0">
                <a:solidFill>
                  <a:schemeClr val="tx1"/>
                </a:solidFill>
              </a:rPr>
              <a:t>	</a:t>
            </a:r>
          </a:p>
          <a:p>
            <a:r>
              <a:rPr lang="es-PE" dirty="0" smtClean="0"/>
              <a:t> </a:t>
            </a:r>
            <a:endParaRPr lang="es-PE"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3756661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tx1"/>
                </a:solidFill>
              </a:rPr>
              <a:t>53</a:t>
            </a:r>
            <a:r>
              <a:rPr lang="es-MX" dirty="0" smtClean="0">
                <a:solidFill>
                  <a:schemeClr val="tx1"/>
                </a:solidFill>
              </a:rPr>
              <a:t>.- </a:t>
            </a:r>
            <a:r>
              <a:rPr lang="es-MX" dirty="0" smtClean="0">
                <a:solidFill>
                  <a:schemeClr val="tx1"/>
                </a:solidFill>
              </a:rPr>
              <a:t>La docente Janeth de tercer Grado esta trabajando con sus estudiantes la competencia construye su identidad y les ha presentado a cada equipo un dilema moral con el propósito de que reflexionen y den sus puntos de vista a favor o en contra de la situación presentada. En este contexto, ¿Qué capacidad está desarrollando con sus estudiantes la docente Janeth?</a:t>
            </a:r>
          </a:p>
          <a:p>
            <a:endParaRPr lang="es-MX" dirty="0">
              <a:solidFill>
                <a:schemeClr val="tx1"/>
              </a:solidFill>
            </a:endParaRPr>
          </a:p>
          <a:p>
            <a:pPr marL="342900" indent="-342900">
              <a:buFont typeface="+mj-lt"/>
              <a:buAutoNum type="alphaLcParenR"/>
            </a:pPr>
            <a:r>
              <a:rPr lang="es-MX" dirty="0" smtClean="0">
                <a:solidFill>
                  <a:schemeClr val="tx1"/>
                </a:solidFill>
              </a:rPr>
              <a:t>Autorregula sus emociones.</a:t>
            </a:r>
          </a:p>
          <a:p>
            <a:pPr marL="342900" indent="-342900">
              <a:buFont typeface="+mj-lt"/>
              <a:buAutoNum type="alphaLcParenR"/>
            </a:pPr>
            <a:r>
              <a:rPr lang="es-MX" dirty="0" smtClean="0">
                <a:solidFill>
                  <a:schemeClr val="tx1"/>
                </a:solidFill>
              </a:rPr>
              <a:t>Reflexiona y argumente éticamente.</a:t>
            </a:r>
          </a:p>
          <a:p>
            <a:pPr marL="342900" indent="-342900">
              <a:buFont typeface="+mj-lt"/>
              <a:buAutoNum type="alphaLcParenR"/>
            </a:pPr>
            <a:r>
              <a:rPr lang="es-MX" dirty="0" smtClean="0">
                <a:solidFill>
                  <a:schemeClr val="tx1"/>
                </a:solidFill>
              </a:rPr>
              <a:t>Se valora a sí mismo.</a:t>
            </a:r>
            <a:endParaRPr lang="es-PE" dirty="0">
              <a:solidFill>
                <a:schemeClr val="tx1"/>
              </a:solidFill>
            </a:endParaRPr>
          </a:p>
        </p:txBody>
      </p:sp>
    </p:spTree>
    <p:extLst>
      <p:ext uri="{BB962C8B-B14F-4D97-AF65-F5344CB8AC3E}">
        <p14:creationId xmlns:p14="http://schemas.microsoft.com/office/powerpoint/2010/main" val="383006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600" dirty="0" smtClean="0">
              <a:solidFill>
                <a:schemeClr val="tx1"/>
              </a:solidFill>
              <a:latin typeface="Arial Black" panose="020B0A04020102020204" pitchFamily="34" charset="0"/>
            </a:endParaRPr>
          </a:p>
          <a:p>
            <a:pPr algn="just"/>
            <a:endParaRPr lang="es-MX" sz="1600" dirty="0">
              <a:solidFill>
                <a:schemeClr val="tx1"/>
              </a:solidFill>
              <a:latin typeface="Arial Black" panose="020B0A04020102020204" pitchFamily="34" charset="0"/>
            </a:endParaRPr>
          </a:p>
          <a:p>
            <a:pPr algn="just"/>
            <a:endParaRPr lang="es-MX" sz="1600" dirty="0" smtClean="0">
              <a:solidFill>
                <a:schemeClr val="tx1"/>
              </a:solidFill>
              <a:latin typeface="Arial Black" panose="020B0A04020102020204" pitchFamily="34" charset="0"/>
            </a:endParaRPr>
          </a:p>
          <a:p>
            <a:pPr algn="just"/>
            <a:endParaRPr lang="es-MX" sz="1600" dirty="0">
              <a:solidFill>
                <a:schemeClr val="tx1"/>
              </a:solidFill>
              <a:latin typeface="Arial Black" panose="020B0A04020102020204" pitchFamily="34" charset="0"/>
            </a:endParaRPr>
          </a:p>
          <a:p>
            <a:pPr algn="just"/>
            <a:endParaRPr lang="es-MX" sz="1600" dirty="0" smtClean="0">
              <a:solidFill>
                <a:schemeClr val="tx1"/>
              </a:solidFill>
              <a:latin typeface="Arial Black" panose="020B0A04020102020204" pitchFamily="34" charset="0"/>
            </a:endParaRPr>
          </a:p>
          <a:p>
            <a:pPr algn="just"/>
            <a:endParaRPr lang="es-MX" sz="1600" dirty="0">
              <a:solidFill>
                <a:schemeClr val="tx1"/>
              </a:solidFill>
              <a:latin typeface="Arial Black" panose="020B0A04020102020204" pitchFamily="34" charset="0"/>
            </a:endParaRPr>
          </a:p>
          <a:p>
            <a:pPr algn="just"/>
            <a:r>
              <a:rPr lang="es-MX" sz="1600" dirty="0" smtClean="0">
                <a:solidFill>
                  <a:schemeClr val="tx1"/>
                </a:solidFill>
              </a:rPr>
              <a:t>54</a:t>
            </a:r>
            <a:r>
              <a:rPr lang="es-MX" sz="1600" dirty="0" smtClean="0">
                <a:solidFill>
                  <a:schemeClr val="tx1"/>
                </a:solidFill>
              </a:rPr>
              <a:t>.-</a:t>
            </a:r>
            <a:r>
              <a:rPr lang="es-MX" dirty="0" smtClean="0">
                <a:solidFill>
                  <a:schemeClr val="tx1"/>
                </a:solidFill>
              </a:rPr>
              <a:t>En un GIA institucional el Especialista de Primaria pide a sus docentes que observen detenidamente los dos casos de las imágenes que se muestran a continuación:</a:t>
            </a:r>
          </a:p>
          <a:p>
            <a:pPr algn="just"/>
            <a:endParaRPr lang="es-MX" dirty="0" smtClean="0">
              <a:solidFill>
                <a:schemeClr val="tx1"/>
              </a:solidFill>
            </a:endParaRPr>
          </a:p>
          <a:p>
            <a:pPr algn="ctr"/>
            <a:endParaRPr lang="es-MX" dirty="0">
              <a:solidFill>
                <a:schemeClr val="tx1"/>
              </a:solidFill>
            </a:endParaRPr>
          </a:p>
          <a:p>
            <a:pPr algn="ctr"/>
            <a:endParaRPr lang="es-MX" dirty="0" smtClean="0">
              <a:solidFill>
                <a:schemeClr val="tx1"/>
              </a:solidFill>
            </a:endParaRPr>
          </a:p>
          <a:p>
            <a:pPr algn="ctr"/>
            <a:endParaRPr lang="es-MX" dirty="0">
              <a:solidFill>
                <a:schemeClr val="tx1"/>
              </a:solidFill>
            </a:endParaRPr>
          </a:p>
          <a:p>
            <a:pPr algn="ctr"/>
            <a:endParaRPr lang="es-MX" dirty="0" smtClean="0">
              <a:solidFill>
                <a:schemeClr val="tx1"/>
              </a:solidFill>
            </a:endParaRPr>
          </a:p>
          <a:p>
            <a:pPr algn="ctr"/>
            <a:endParaRPr lang="es-MX" dirty="0">
              <a:solidFill>
                <a:schemeClr val="tx1"/>
              </a:solidFill>
            </a:endParaRPr>
          </a:p>
          <a:p>
            <a:pPr algn="ctr"/>
            <a:endParaRPr lang="es-MX" dirty="0" smtClean="0">
              <a:solidFill>
                <a:schemeClr val="tx1"/>
              </a:solidFill>
            </a:endParaRPr>
          </a:p>
          <a:p>
            <a:pPr algn="ctr"/>
            <a:endParaRPr lang="es-MX" dirty="0">
              <a:solidFill>
                <a:schemeClr val="tx1"/>
              </a:solidFill>
            </a:endParaRPr>
          </a:p>
          <a:p>
            <a:pPr algn="ctr"/>
            <a:endParaRPr lang="es-MX" dirty="0" smtClean="0">
              <a:solidFill>
                <a:schemeClr val="tx1"/>
              </a:solidFill>
            </a:endParaRPr>
          </a:p>
          <a:p>
            <a:pPr algn="ctr"/>
            <a:endParaRPr lang="es-MX" dirty="0">
              <a:solidFill>
                <a:schemeClr val="tx1"/>
              </a:solidFill>
            </a:endParaRPr>
          </a:p>
          <a:p>
            <a:pPr algn="ctr"/>
            <a:endParaRPr lang="es-MX" dirty="0" smtClean="0">
              <a:solidFill>
                <a:schemeClr val="tx1"/>
              </a:solidFill>
            </a:endParaRPr>
          </a:p>
          <a:p>
            <a:r>
              <a:rPr lang="es-MX" dirty="0" smtClean="0">
                <a:solidFill>
                  <a:schemeClr val="tx1"/>
                </a:solidFill>
              </a:rPr>
              <a:t>                                              IMAGEN 1                                     IMAGEN 2</a:t>
            </a:r>
          </a:p>
          <a:p>
            <a:r>
              <a:rPr lang="es-MX" dirty="0" smtClean="0">
                <a:solidFill>
                  <a:schemeClr val="tx1"/>
                </a:solidFill>
              </a:rPr>
              <a:t>Luego pregunta a los docentes: ¿En qué imagen se evidencia la habilidad de autogestión en los estudiantes?</a:t>
            </a:r>
          </a:p>
          <a:p>
            <a:pPr marL="342900" indent="-342900">
              <a:buFont typeface="+mj-lt"/>
              <a:buAutoNum type="alphaLcParenR"/>
            </a:pPr>
            <a:r>
              <a:rPr lang="es-MX" dirty="0" smtClean="0">
                <a:solidFill>
                  <a:schemeClr val="tx1"/>
                </a:solidFill>
              </a:rPr>
              <a:t>En la imagen 1</a:t>
            </a:r>
          </a:p>
          <a:p>
            <a:pPr marL="342900" indent="-342900">
              <a:buFont typeface="+mj-lt"/>
              <a:buAutoNum type="alphaLcParenR"/>
            </a:pPr>
            <a:r>
              <a:rPr lang="es-MX" dirty="0" smtClean="0">
                <a:solidFill>
                  <a:schemeClr val="tx1"/>
                </a:solidFill>
              </a:rPr>
              <a:t>En la imagen 2</a:t>
            </a:r>
          </a:p>
          <a:p>
            <a:pPr marL="342900" indent="-342900">
              <a:buFont typeface="+mj-lt"/>
              <a:buAutoNum type="alphaLcParenR"/>
            </a:pPr>
            <a:r>
              <a:rPr lang="es-MX" dirty="0" smtClean="0">
                <a:solidFill>
                  <a:schemeClr val="tx1"/>
                </a:solidFill>
              </a:rPr>
              <a:t>En ninguna de las imágenes.</a:t>
            </a:r>
          </a:p>
          <a:p>
            <a:endParaRPr lang="es-MX" dirty="0">
              <a:solidFill>
                <a:schemeClr val="tx1"/>
              </a:solidFill>
            </a:endParaRPr>
          </a:p>
          <a:p>
            <a:pPr algn="ctr"/>
            <a:endParaRPr lang="es-MX" dirty="0" smtClean="0">
              <a:solidFill>
                <a:schemeClr val="tx1"/>
              </a:solidFill>
            </a:endParaRPr>
          </a:p>
          <a:p>
            <a:pPr algn="ctr"/>
            <a:endParaRPr lang="es-MX" dirty="0">
              <a:solidFill>
                <a:schemeClr val="tx1"/>
              </a:solidFill>
            </a:endParaRPr>
          </a:p>
          <a:p>
            <a:pPr algn="ctr"/>
            <a:endParaRPr lang="es-MX" dirty="0" smtClean="0">
              <a:solidFill>
                <a:schemeClr val="tx1"/>
              </a:solidFill>
            </a:endParaRPr>
          </a:p>
          <a:p>
            <a:pPr algn="ctr"/>
            <a:endParaRPr lang="es-PE" dirty="0">
              <a:solidFill>
                <a:schemeClr val="tx1"/>
              </a:solidFill>
            </a:endParaRPr>
          </a:p>
        </p:txBody>
      </p:sp>
      <p:pic>
        <p:nvPicPr>
          <p:cNvPr id="2" name="Imagen 1"/>
          <p:cNvPicPr>
            <a:picLocks noChangeAspect="1"/>
          </p:cNvPicPr>
          <p:nvPr/>
        </p:nvPicPr>
        <p:blipFill rotWithShape="1">
          <a:blip r:embed="rId2"/>
          <a:srcRect l="40458" t="40238" r="41268" b="22895"/>
          <a:stretch/>
        </p:blipFill>
        <p:spPr>
          <a:xfrm>
            <a:off x="1571222" y="1671033"/>
            <a:ext cx="2833352" cy="2785057"/>
          </a:xfrm>
          <a:prstGeom prst="rect">
            <a:avLst/>
          </a:prstGeom>
        </p:spPr>
      </p:pic>
      <p:pic>
        <p:nvPicPr>
          <p:cNvPr id="3" name="Imagen 2"/>
          <p:cNvPicPr>
            <a:picLocks noChangeAspect="1"/>
          </p:cNvPicPr>
          <p:nvPr/>
        </p:nvPicPr>
        <p:blipFill rotWithShape="1">
          <a:blip r:embed="rId2"/>
          <a:srcRect l="60845" t="35680" r="17817" b="10210"/>
          <a:stretch/>
        </p:blipFill>
        <p:spPr>
          <a:xfrm>
            <a:off x="4795233" y="850006"/>
            <a:ext cx="4889680" cy="3606085"/>
          </a:xfrm>
          <a:prstGeom prst="rect">
            <a:avLst/>
          </a:prstGeom>
        </p:spPr>
      </p:pic>
    </p:spTree>
    <p:extLst>
      <p:ext uri="{BB962C8B-B14F-4D97-AF65-F5344CB8AC3E}">
        <p14:creationId xmlns:p14="http://schemas.microsoft.com/office/powerpoint/2010/main" val="2017114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dirty="0" smtClean="0">
                <a:solidFill>
                  <a:schemeClr val="tx1"/>
                </a:solidFill>
              </a:rPr>
              <a:t>55</a:t>
            </a:r>
            <a:r>
              <a:rPr lang="es-PE" dirty="0" smtClean="0">
                <a:solidFill>
                  <a:schemeClr val="tx1"/>
                </a:solidFill>
              </a:rPr>
              <a:t>.- </a:t>
            </a:r>
            <a:r>
              <a:rPr lang="es-PE" dirty="0" smtClean="0">
                <a:solidFill>
                  <a:schemeClr val="tx1"/>
                </a:solidFill>
              </a:rPr>
              <a:t>En una Jornada de reflexión los docentes están dialogando sobre la competencia construye su identidad y específicamente sobre la capacidad Reflexiona y argumente éticamente:</a:t>
            </a:r>
          </a:p>
          <a:p>
            <a:r>
              <a:rPr lang="es-PE" dirty="0" smtClean="0">
                <a:solidFill>
                  <a:schemeClr val="tx1"/>
                </a:solidFill>
              </a:rPr>
              <a:t>En este contexto se escuchan los siguientes cometarios:</a:t>
            </a:r>
          </a:p>
          <a:p>
            <a:pPr marL="342900" indent="-342900">
              <a:buFont typeface="+mj-lt"/>
              <a:buAutoNum type="arabicPeriod"/>
            </a:pPr>
            <a:r>
              <a:rPr lang="es-PE" b="1" dirty="0" smtClean="0">
                <a:solidFill>
                  <a:schemeClr val="tx1"/>
                </a:solidFill>
              </a:rPr>
              <a:t>Docente Julián</a:t>
            </a:r>
            <a:r>
              <a:rPr lang="es-PE" dirty="0" smtClean="0">
                <a:solidFill>
                  <a:schemeClr val="tx1"/>
                </a:solidFill>
              </a:rPr>
              <a:t>: Esta capacidad también se desarrolla cuando se plantean  situaciones relacionadas con las experiencias de las niñas y los niños en las que entran en conflicto dos valores.</a:t>
            </a:r>
          </a:p>
          <a:p>
            <a:pPr marL="342900" indent="-342900">
              <a:buFont typeface="+mj-lt"/>
              <a:buAutoNum type="arabicPeriod"/>
            </a:pPr>
            <a:r>
              <a:rPr lang="es-PE" dirty="0" smtClean="0">
                <a:solidFill>
                  <a:schemeClr val="tx1"/>
                </a:solidFill>
              </a:rPr>
              <a:t> </a:t>
            </a:r>
            <a:r>
              <a:rPr lang="es-PE" b="1" dirty="0" smtClean="0">
                <a:solidFill>
                  <a:schemeClr val="tx1"/>
                </a:solidFill>
              </a:rPr>
              <a:t>Docente Noemí</a:t>
            </a:r>
            <a:r>
              <a:rPr lang="es-PE" dirty="0" smtClean="0">
                <a:solidFill>
                  <a:schemeClr val="tx1"/>
                </a:solidFill>
              </a:rPr>
              <a:t>: Es verdad, y en estas situaciones no se plantean respuestas correctas, sino que se pone énfasis en la formulación de argumentos bien sustentados. </a:t>
            </a:r>
          </a:p>
          <a:p>
            <a:endParaRPr lang="es-PE" dirty="0" smtClean="0">
              <a:solidFill>
                <a:schemeClr val="tx1"/>
              </a:solidFill>
            </a:endParaRPr>
          </a:p>
          <a:p>
            <a:r>
              <a:rPr lang="es-MX" b="1" dirty="0" smtClean="0">
                <a:solidFill>
                  <a:schemeClr val="tx1"/>
                </a:solidFill>
              </a:rPr>
              <a:t>¿A qué situación se están refiriendo los docentes?</a:t>
            </a:r>
          </a:p>
          <a:p>
            <a:endParaRPr lang="es-MX" dirty="0">
              <a:solidFill>
                <a:schemeClr val="tx1"/>
              </a:solidFill>
            </a:endParaRPr>
          </a:p>
          <a:p>
            <a:pPr marL="342900" indent="-342900">
              <a:buFont typeface="+mj-lt"/>
              <a:buAutoNum type="alphaLcParenR"/>
            </a:pPr>
            <a:r>
              <a:rPr lang="es-MX" dirty="0" smtClean="0">
                <a:solidFill>
                  <a:schemeClr val="tx1"/>
                </a:solidFill>
              </a:rPr>
              <a:t>A la capacidad autorregula sus emociones.</a:t>
            </a:r>
          </a:p>
          <a:p>
            <a:pPr marL="342900" indent="-342900">
              <a:buFont typeface="+mj-lt"/>
              <a:buAutoNum type="alphaLcParenR"/>
            </a:pPr>
            <a:r>
              <a:rPr lang="es-MX" dirty="0" smtClean="0">
                <a:solidFill>
                  <a:schemeClr val="tx1"/>
                </a:solidFill>
              </a:rPr>
              <a:t>A los dilemas morales.</a:t>
            </a:r>
          </a:p>
          <a:p>
            <a:pPr marL="342900" indent="-342900">
              <a:buFont typeface="+mj-lt"/>
              <a:buAutoNum type="alphaLcParenR"/>
            </a:pPr>
            <a:r>
              <a:rPr lang="es-MX" dirty="0" smtClean="0">
                <a:solidFill>
                  <a:schemeClr val="tx1"/>
                </a:solidFill>
              </a:rPr>
              <a:t>A la conciencia social.</a:t>
            </a:r>
          </a:p>
          <a:p>
            <a:pPr marL="342900" indent="-342900">
              <a:buFont typeface="+mj-lt"/>
              <a:buAutoNum type="alphaLcParenR"/>
            </a:pPr>
            <a:endParaRPr lang="es-PE" dirty="0" smtClean="0">
              <a:solidFill>
                <a:schemeClr val="tx1"/>
              </a:solidFill>
            </a:endParaRPr>
          </a:p>
        </p:txBody>
      </p:sp>
    </p:spTree>
    <p:extLst>
      <p:ext uri="{BB962C8B-B14F-4D97-AF65-F5344CB8AC3E}">
        <p14:creationId xmlns:p14="http://schemas.microsoft.com/office/powerpoint/2010/main" val="2688219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rPr>
              <a:t>56.- </a:t>
            </a:r>
            <a:r>
              <a:rPr lang="es-ES" dirty="0" smtClean="0">
                <a:solidFill>
                  <a:schemeClr val="tx1"/>
                </a:solidFill>
              </a:rPr>
              <a:t>Una </a:t>
            </a:r>
            <a:r>
              <a:rPr lang="es-ES" dirty="0">
                <a:solidFill>
                  <a:schemeClr val="tx1"/>
                </a:solidFill>
              </a:rPr>
              <a:t>docente ha presentado a sus estudiantes de sexto grado el siguiente dilema moral: </a:t>
            </a:r>
            <a:endParaRPr lang="es-PE" dirty="0">
              <a:solidFill>
                <a:schemeClr val="tx1"/>
              </a:solidFill>
            </a:endParaRPr>
          </a:p>
          <a:p>
            <a:pPr algn="just"/>
            <a:endParaRPr lang="es-ES" dirty="0" smtClean="0">
              <a:solidFill>
                <a:schemeClr val="tx1"/>
              </a:solidFill>
            </a:endParaRPr>
          </a:p>
          <a:p>
            <a:pPr algn="just"/>
            <a:r>
              <a:rPr lang="es-ES" dirty="0" smtClean="0">
                <a:solidFill>
                  <a:schemeClr val="tx1"/>
                </a:solidFill>
              </a:rPr>
              <a:t>“JOSÉ, UN AMISTOSO ESTUDIANTE, OBSERVA DE CASUALIDAD QUE UNO DE SUS MEJORES AMIGOS SUSTRAE DEL ARMARIO DEL SALÓN UNA PRUEBA QUE LA DOCENTE VA A TOMAR. LA DOCENTE NOTA LA PRUEBA FALTANTE Y CONVERSA INDIVIDUALMENTE CON CADA ESTUDIANTE PARA ESCLARECER LA SITUACIÓN. JOSÉ NO SABE SI CONTARLE A LA DOCENTE LO QUE SABE O NO”.</a:t>
            </a:r>
          </a:p>
          <a:p>
            <a:r>
              <a:rPr lang="es-ES" dirty="0">
                <a:solidFill>
                  <a:schemeClr val="tx1"/>
                </a:solidFill>
              </a:rPr>
              <a:t>¿</a:t>
            </a:r>
            <a:r>
              <a:rPr lang="es-ES" b="1" dirty="0">
                <a:solidFill>
                  <a:schemeClr val="tx1"/>
                </a:solidFill>
              </a:rPr>
              <a:t>Cuál de las siguientes acciones es pertinente que realice la docente para que sus </a:t>
            </a:r>
            <a:r>
              <a:rPr lang="es-ES" b="1" dirty="0" smtClean="0">
                <a:solidFill>
                  <a:schemeClr val="tx1"/>
                </a:solidFill>
              </a:rPr>
              <a:t>estudiantes</a:t>
            </a:r>
            <a:r>
              <a:rPr lang="es-PE" b="1" dirty="0">
                <a:solidFill>
                  <a:schemeClr val="tx1"/>
                </a:solidFill>
              </a:rPr>
              <a:t> </a:t>
            </a:r>
            <a:r>
              <a:rPr lang="es-ES" b="1" dirty="0" smtClean="0">
                <a:solidFill>
                  <a:srgbClr val="FF0000"/>
                </a:solidFill>
              </a:rPr>
              <a:t>identifiquen</a:t>
            </a:r>
            <a:r>
              <a:rPr lang="es-ES" b="1" dirty="0" smtClean="0">
                <a:solidFill>
                  <a:schemeClr val="tx1"/>
                </a:solidFill>
              </a:rPr>
              <a:t> </a:t>
            </a:r>
            <a:r>
              <a:rPr lang="es-ES" b="1" dirty="0">
                <a:solidFill>
                  <a:schemeClr val="tx1"/>
                </a:solidFill>
              </a:rPr>
              <a:t>los v</a:t>
            </a:r>
            <a:r>
              <a:rPr lang="es-ES" b="1" dirty="0">
                <a:solidFill>
                  <a:srgbClr val="FF0000"/>
                </a:solidFill>
              </a:rPr>
              <a:t>alores</a:t>
            </a:r>
            <a:r>
              <a:rPr lang="es-ES" b="1" dirty="0">
                <a:solidFill>
                  <a:schemeClr val="tx1"/>
                </a:solidFill>
              </a:rPr>
              <a:t> que entran en conflicto en el dilema moral planteado</a:t>
            </a:r>
            <a:r>
              <a:rPr lang="es-ES" dirty="0">
                <a:solidFill>
                  <a:schemeClr val="tx1"/>
                </a:solidFill>
              </a:rPr>
              <a:t>]?</a:t>
            </a:r>
            <a:endParaRPr lang="es-PE" dirty="0">
              <a:solidFill>
                <a:schemeClr val="tx1"/>
              </a:solidFill>
            </a:endParaRPr>
          </a:p>
          <a:p>
            <a:pPr algn="just"/>
            <a:r>
              <a:rPr lang="es-ES" dirty="0">
                <a:solidFill>
                  <a:schemeClr val="tx1"/>
                </a:solidFill>
              </a:rPr>
              <a:t> </a:t>
            </a:r>
            <a:endParaRPr lang="es-PE" dirty="0">
              <a:solidFill>
                <a:schemeClr val="tx1"/>
              </a:solidFill>
            </a:endParaRPr>
          </a:p>
          <a:p>
            <a:pPr marL="342900" lvl="0" indent="-342900" algn="just">
              <a:buFont typeface="+mj-lt"/>
              <a:buAutoNum type="alphaLcParenR"/>
            </a:pPr>
            <a:r>
              <a:rPr lang="es-ES" dirty="0">
                <a:solidFill>
                  <a:schemeClr val="tx1"/>
                </a:solidFill>
              </a:rPr>
              <a:t>Asignar al azar a cada equipo de estudiantes uno de los cursos de acción posibles para José. Luego, pedir a cada equipo que elabore argumentos que justifiquen que José se comporte según el curso de acción asignado al equipo. Por último, solicitar a cada equipo que exponga sus argumentos.</a:t>
            </a:r>
            <a:endParaRPr lang="es-PE" dirty="0">
              <a:solidFill>
                <a:schemeClr val="tx1"/>
              </a:solidFill>
            </a:endParaRPr>
          </a:p>
          <a:p>
            <a:pPr marL="342900" lvl="0" indent="-342900" algn="just">
              <a:buFont typeface="+mj-lt"/>
              <a:buAutoNum type="alphaLcParenR"/>
            </a:pPr>
            <a:r>
              <a:rPr lang="es-ES" dirty="0">
                <a:solidFill>
                  <a:schemeClr val="tx1"/>
                </a:solidFill>
              </a:rPr>
              <a:t>Pedir a cada equipo de estudiantes que elija uno de los posibles cursos de acción para José. Luego, solicitar a cada equipo que explique, desde su perspectiva, qué valor es más importante para la vida: </a:t>
            </a:r>
            <a:r>
              <a:rPr lang="es-ES" dirty="0">
                <a:solidFill>
                  <a:srgbClr val="FF0000"/>
                </a:solidFill>
              </a:rPr>
              <a:t>la amistad o la veracidad</a:t>
            </a:r>
            <a:r>
              <a:rPr lang="es-ES" dirty="0">
                <a:solidFill>
                  <a:schemeClr val="tx1"/>
                </a:solidFill>
              </a:rPr>
              <a:t>. Por último, pedir a cada equipo que elabore un texto argumentativo al </a:t>
            </a:r>
            <a:r>
              <a:rPr lang="es-ES" dirty="0" smtClean="0">
                <a:solidFill>
                  <a:schemeClr val="tx1"/>
                </a:solidFill>
              </a:rPr>
              <a:t>respecto…</a:t>
            </a:r>
            <a:endParaRPr lang="es-PE" dirty="0">
              <a:solidFill>
                <a:schemeClr val="tx1"/>
              </a:solidFill>
            </a:endParaRPr>
          </a:p>
          <a:p>
            <a:pPr marL="342900" lvl="0" indent="-342900" algn="just">
              <a:buFont typeface="+mj-lt"/>
              <a:buAutoNum type="alphaLcParenR"/>
            </a:pPr>
            <a:r>
              <a:rPr lang="es-ES" dirty="0">
                <a:solidFill>
                  <a:schemeClr val="tx1"/>
                </a:solidFill>
              </a:rPr>
              <a:t>Solicitar a cada equipo de estudiantes que elabore un listado de razones por las cuales </a:t>
            </a:r>
            <a:r>
              <a:rPr lang="es-ES" dirty="0">
                <a:solidFill>
                  <a:srgbClr val="FF0000"/>
                </a:solidFill>
              </a:rPr>
              <a:t>la veracidad </a:t>
            </a:r>
            <a:r>
              <a:rPr lang="es-ES" dirty="0">
                <a:solidFill>
                  <a:schemeClr val="tx1"/>
                </a:solidFill>
              </a:rPr>
              <a:t>y el </a:t>
            </a:r>
            <a:r>
              <a:rPr lang="es-ES" dirty="0">
                <a:solidFill>
                  <a:srgbClr val="FF0000"/>
                </a:solidFill>
              </a:rPr>
              <a:t>respeto</a:t>
            </a:r>
            <a:r>
              <a:rPr lang="es-ES" dirty="0">
                <a:solidFill>
                  <a:schemeClr val="tx1"/>
                </a:solidFill>
              </a:rPr>
              <a:t> son los valores más importantes en la situación de José. Luego, solicitar a cada equipo que elabore un texto en el que se intente convencer a José de que diga la verdad. Por último, pedir a cada equipo que exponga sus textos.</a:t>
            </a:r>
            <a:endParaRPr lang="es-PE" dirty="0">
              <a:solidFill>
                <a:schemeClr val="tx1"/>
              </a:solidFill>
            </a:endParaRPr>
          </a:p>
          <a:p>
            <a:pPr marL="342900" indent="-342900" algn="just">
              <a:buFont typeface="+mj-lt"/>
              <a:buAutoNum type="alphaLcParenR"/>
            </a:pPr>
            <a:endParaRPr lang="es-PE" dirty="0" smtClean="0">
              <a:latin typeface="Arial Black" panose="020B0A04020102020204" pitchFamily="34" charset="0"/>
            </a:endParaRPr>
          </a:p>
          <a:p>
            <a:pPr algn="just"/>
            <a:endParaRPr lang="es-PE" dirty="0"/>
          </a:p>
        </p:txBody>
      </p:sp>
    </p:spTree>
    <p:extLst>
      <p:ext uri="{BB962C8B-B14F-4D97-AF65-F5344CB8AC3E}">
        <p14:creationId xmlns:p14="http://schemas.microsoft.com/office/powerpoint/2010/main" val="99975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25758"/>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dirty="0" smtClean="0">
              <a:solidFill>
                <a:schemeClr val="tx1"/>
              </a:solidFill>
              <a:latin typeface="Arial Black" panose="020B0A04020102020204" pitchFamily="34" charset="0"/>
            </a:endParaRPr>
          </a:p>
          <a:p>
            <a:pPr algn="just"/>
            <a:endParaRPr lang="es-MX" dirty="0">
              <a:solidFill>
                <a:schemeClr val="tx1"/>
              </a:solidFill>
              <a:latin typeface="Arial Black" panose="020B0A04020102020204" pitchFamily="34" charset="0"/>
            </a:endParaRPr>
          </a:p>
          <a:p>
            <a:pPr algn="just"/>
            <a:r>
              <a:rPr lang="es-PE" dirty="0" smtClean="0">
                <a:solidFill>
                  <a:schemeClr val="tx1"/>
                </a:solidFill>
              </a:rPr>
              <a:t>42.- Ana es una docente que tiene muy claro lo que plantea el CNEB en el sentido de que es </a:t>
            </a:r>
            <a:r>
              <a:rPr lang="es-PE" dirty="0">
                <a:solidFill>
                  <a:schemeClr val="tx1"/>
                </a:solidFill>
              </a:rPr>
              <a:t>necesario </a:t>
            </a:r>
            <a:r>
              <a:rPr lang="es-PE" dirty="0" smtClean="0">
                <a:solidFill>
                  <a:schemeClr val="tx1"/>
                </a:solidFill>
              </a:rPr>
              <a:t>dar </a:t>
            </a:r>
            <a:r>
              <a:rPr lang="es-PE" dirty="0">
                <a:solidFill>
                  <a:schemeClr val="tx1"/>
                </a:solidFill>
              </a:rPr>
              <a:t>oportunidades </a:t>
            </a:r>
            <a:r>
              <a:rPr lang="es-PE" dirty="0" smtClean="0">
                <a:solidFill>
                  <a:schemeClr val="tx1"/>
                </a:solidFill>
              </a:rPr>
              <a:t>a los estudiantes de </a:t>
            </a:r>
            <a:r>
              <a:rPr lang="es-PE" dirty="0">
                <a:solidFill>
                  <a:schemeClr val="tx1"/>
                </a:solidFill>
              </a:rPr>
              <a:t>reconocer sus características personales y culturales, así como de compartirlas y de recibir reconocimiento por ellas de parte de las personas que le son </a:t>
            </a:r>
            <a:r>
              <a:rPr lang="es-PE" dirty="0" smtClean="0">
                <a:solidFill>
                  <a:schemeClr val="tx1"/>
                </a:solidFill>
              </a:rPr>
              <a:t>significativas, por ejemplo, enseñar palabras en el idioma de uno de sus estudiantes que habla Quechua, enseñarles a danzar como lo hace Jacinta que es de Ayacucho, al preparar tamales de choclo verde con cabrito del que habla mucho Pedro que es de Piura, dando oportunidad que cada uno de ellos desarrolle una autovaloración positiva.</a:t>
            </a:r>
          </a:p>
          <a:p>
            <a:pPr algn="just"/>
            <a:r>
              <a:rPr lang="es-MX" dirty="0" smtClean="0">
                <a:solidFill>
                  <a:schemeClr val="tx1"/>
                </a:solidFill>
              </a:rPr>
              <a:t>En este contexto: </a:t>
            </a:r>
            <a:r>
              <a:rPr lang="es-MX" b="1" dirty="0" smtClean="0">
                <a:solidFill>
                  <a:schemeClr val="tx1"/>
                </a:solidFill>
              </a:rPr>
              <a:t>¿Qué capacidad está abordando Ana</a:t>
            </a:r>
            <a:r>
              <a:rPr lang="es-MX" dirty="0" smtClean="0">
                <a:solidFill>
                  <a:schemeClr val="tx1"/>
                </a:solidFill>
              </a:rPr>
              <a:t>?</a:t>
            </a:r>
          </a:p>
          <a:p>
            <a:pPr algn="just"/>
            <a:endParaRPr lang="es-MX" dirty="0">
              <a:solidFill>
                <a:schemeClr val="tx1"/>
              </a:solidFill>
            </a:endParaRPr>
          </a:p>
          <a:p>
            <a:pPr marL="342900" indent="-342900" algn="just">
              <a:buFont typeface="+mj-lt"/>
              <a:buAutoNum type="alphaLcParenR"/>
            </a:pPr>
            <a:r>
              <a:rPr lang="es-MX" dirty="0" smtClean="0">
                <a:solidFill>
                  <a:schemeClr val="tx1"/>
                </a:solidFill>
              </a:rPr>
              <a:t>Reflexiona y argumenta éticamente.</a:t>
            </a:r>
          </a:p>
          <a:p>
            <a:pPr marL="342900" indent="-342900" algn="just">
              <a:buFont typeface="+mj-lt"/>
              <a:buAutoNum type="alphaLcParenR"/>
            </a:pPr>
            <a:r>
              <a:rPr lang="es-MX" dirty="0" smtClean="0">
                <a:solidFill>
                  <a:schemeClr val="tx1"/>
                </a:solidFill>
              </a:rPr>
              <a:t>Se valora a sí mismo.</a:t>
            </a:r>
          </a:p>
          <a:p>
            <a:pPr marL="342900" indent="-342900" algn="just">
              <a:buFont typeface="+mj-lt"/>
              <a:buAutoNum type="alphaLcParenR"/>
            </a:pPr>
            <a:r>
              <a:rPr lang="es-MX" dirty="0" smtClean="0">
                <a:solidFill>
                  <a:schemeClr val="tx1"/>
                </a:solidFill>
              </a:rPr>
              <a:t>Autorregula sus emociones.</a:t>
            </a:r>
          </a:p>
          <a:p>
            <a:pPr algn="just"/>
            <a:endParaRPr lang="es-PE"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036829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57</a:t>
            </a:r>
            <a:r>
              <a:rPr lang="es-PE" dirty="0" smtClean="0">
                <a:solidFill>
                  <a:schemeClr val="tx1"/>
                </a:solidFill>
              </a:rPr>
              <a:t>.- </a:t>
            </a:r>
            <a:r>
              <a:rPr lang="es-PE" dirty="0" smtClean="0">
                <a:solidFill>
                  <a:schemeClr val="tx1"/>
                </a:solidFill>
              </a:rPr>
              <a:t>Cuando Mateo, un estudiante de Sexto Grado, argumenta </a:t>
            </a:r>
            <a:r>
              <a:rPr lang="es-PE" dirty="0">
                <a:solidFill>
                  <a:schemeClr val="tx1"/>
                </a:solidFill>
              </a:rPr>
              <a:t>su postura en situaciones </a:t>
            </a:r>
            <a:r>
              <a:rPr lang="es-PE" dirty="0" smtClean="0">
                <a:solidFill>
                  <a:schemeClr val="tx1"/>
                </a:solidFill>
              </a:rPr>
              <a:t>propias </a:t>
            </a:r>
            <a:r>
              <a:rPr lang="es-PE" dirty="0">
                <a:solidFill>
                  <a:schemeClr val="tx1"/>
                </a:solidFill>
              </a:rPr>
              <a:t>de su edad, reales o simuladas, que involucran un dilema moral, considerando cómo estas afectan a él o a los </a:t>
            </a:r>
            <a:r>
              <a:rPr lang="es-PE" dirty="0" smtClean="0">
                <a:solidFill>
                  <a:schemeClr val="tx1"/>
                </a:solidFill>
              </a:rPr>
              <a:t>demás decimos que está abordando la competencia Construye su identidad y la capacidad que se evidencia preferentemente es:</a:t>
            </a:r>
          </a:p>
          <a:p>
            <a:pPr algn="just"/>
            <a:endParaRPr lang="es-MX" dirty="0">
              <a:solidFill>
                <a:schemeClr val="tx1"/>
              </a:solidFill>
            </a:endParaRPr>
          </a:p>
          <a:p>
            <a:pPr marL="342900" indent="-342900" algn="just">
              <a:buFont typeface="+mj-lt"/>
              <a:buAutoNum type="alphaLcParenR"/>
            </a:pPr>
            <a:r>
              <a:rPr lang="es-PE" dirty="0">
                <a:solidFill>
                  <a:schemeClr val="tx1"/>
                </a:solidFill>
              </a:rPr>
              <a:t>Se valora a sí mismo. </a:t>
            </a:r>
          </a:p>
          <a:p>
            <a:pPr marL="342900" indent="-342900" algn="just">
              <a:buFont typeface="+mj-lt"/>
              <a:buAutoNum type="alphaLcParenR"/>
            </a:pPr>
            <a:r>
              <a:rPr lang="es-PE" dirty="0" smtClean="0">
                <a:solidFill>
                  <a:schemeClr val="tx1"/>
                </a:solidFill>
              </a:rPr>
              <a:t>Autorregula </a:t>
            </a:r>
            <a:r>
              <a:rPr lang="es-PE" dirty="0">
                <a:solidFill>
                  <a:schemeClr val="tx1"/>
                </a:solidFill>
              </a:rPr>
              <a:t>sus emociones. </a:t>
            </a:r>
          </a:p>
          <a:p>
            <a:pPr marL="342900" indent="-342900" algn="just">
              <a:buFont typeface="+mj-lt"/>
              <a:buAutoNum type="alphaLcParenR"/>
            </a:pPr>
            <a:r>
              <a:rPr lang="es-PE" dirty="0" smtClean="0">
                <a:solidFill>
                  <a:schemeClr val="tx1"/>
                </a:solidFill>
              </a:rPr>
              <a:t>Reflexiona </a:t>
            </a:r>
            <a:r>
              <a:rPr lang="es-PE" dirty="0">
                <a:solidFill>
                  <a:schemeClr val="tx1"/>
                </a:solidFill>
              </a:rPr>
              <a:t>y argumenta éticamente</a:t>
            </a:r>
          </a:p>
          <a:p>
            <a:pPr algn="just"/>
            <a:endParaRPr lang="es-PE" b="1" dirty="0">
              <a:solidFill>
                <a:schemeClr val="tx1"/>
              </a:solidFill>
            </a:endParaRPr>
          </a:p>
        </p:txBody>
      </p:sp>
    </p:spTree>
    <p:extLst>
      <p:ext uri="{BB962C8B-B14F-4D97-AF65-F5344CB8AC3E}">
        <p14:creationId xmlns:p14="http://schemas.microsoft.com/office/powerpoint/2010/main" val="115895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800" dirty="0" smtClean="0">
                <a:solidFill>
                  <a:schemeClr val="tx1"/>
                </a:solidFill>
                <a:latin typeface="Rockwell Extra Bold" panose="02060903040505020403" pitchFamily="18" charset="0"/>
              </a:rPr>
              <a:t>¡GRACIAS!</a:t>
            </a:r>
            <a:endParaRPr lang="es-PE" sz="8800" dirty="0">
              <a:solidFill>
                <a:schemeClr val="tx1"/>
              </a:solidFill>
              <a:latin typeface="Rockwell Extra Bold" panose="02060903040505020403" pitchFamily="18" charset="0"/>
            </a:endParaRPr>
          </a:p>
        </p:txBody>
      </p:sp>
    </p:spTree>
    <p:extLst>
      <p:ext uri="{BB962C8B-B14F-4D97-AF65-F5344CB8AC3E}">
        <p14:creationId xmlns:p14="http://schemas.microsoft.com/office/powerpoint/2010/main" val="3839085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tx1"/>
                </a:solidFill>
              </a:rPr>
              <a:t>43.- José, docente de sexto grado, está planificando su Experiencia de Personal Social donde abordará contenidos disciplinares de la competencia Construye su identidad . </a:t>
            </a:r>
            <a:r>
              <a:rPr lang="es-MX" b="1" dirty="0" smtClean="0">
                <a:solidFill>
                  <a:schemeClr val="tx1"/>
                </a:solidFill>
              </a:rPr>
              <a:t>¿Podrías ayudar a José a relacionar </a:t>
            </a:r>
            <a:r>
              <a:rPr lang="es-PE" b="1" dirty="0">
                <a:solidFill>
                  <a:schemeClr val="tx1"/>
                </a:solidFill>
              </a:rPr>
              <a:t>las habilidades de la inteligencia emocional que proponen </a:t>
            </a:r>
            <a:r>
              <a:rPr lang="es-PE" b="1" dirty="0" smtClean="0">
                <a:solidFill>
                  <a:schemeClr val="tx1"/>
                </a:solidFill>
              </a:rPr>
              <a:t>Goleman con su respectiva definición?</a:t>
            </a:r>
            <a:endParaRPr lang="es-MX" b="1" dirty="0" smtClean="0">
              <a:solidFill>
                <a:schemeClr val="tx1"/>
              </a:solidFill>
            </a:endParaRPr>
          </a:p>
          <a:p>
            <a:endParaRPr lang="es-PE" dirty="0" smtClean="0">
              <a:solidFill>
                <a:schemeClr val="tx1"/>
              </a:solidFill>
            </a:endParaRPr>
          </a:p>
          <a:p>
            <a:pPr marL="342900" indent="-342900">
              <a:buFont typeface="+mj-lt"/>
              <a:buAutoNum type="arabicPeriod"/>
            </a:pPr>
            <a:r>
              <a:rPr lang="es-PE" dirty="0" smtClean="0">
                <a:solidFill>
                  <a:schemeClr val="tx1"/>
                </a:solidFill>
              </a:rPr>
              <a:t>Consiste </a:t>
            </a:r>
            <a:r>
              <a:rPr lang="es-PE" dirty="0">
                <a:solidFill>
                  <a:schemeClr val="tx1"/>
                </a:solidFill>
              </a:rPr>
              <a:t>en identificar los pensamientos, las emociones y las fortalezas personales, reconociendo cómo influyen en las elecciones y las </a:t>
            </a:r>
            <a:r>
              <a:rPr lang="es-PE" dirty="0" smtClean="0">
                <a:solidFill>
                  <a:schemeClr val="tx1"/>
                </a:solidFill>
              </a:rPr>
              <a:t>acciones</a:t>
            </a:r>
          </a:p>
          <a:p>
            <a:pPr marL="342900" indent="-342900">
              <a:buFont typeface="+mj-lt"/>
              <a:buAutoNum type="arabicPeriod"/>
            </a:pPr>
            <a:r>
              <a:rPr lang="es-PE" dirty="0" smtClean="0">
                <a:solidFill>
                  <a:schemeClr val="tx1"/>
                </a:solidFill>
              </a:rPr>
              <a:t>Consiste </a:t>
            </a:r>
            <a:r>
              <a:rPr lang="es-PE" dirty="0">
                <a:solidFill>
                  <a:schemeClr val="tx1"/>
                </a:solidFill>
              </a:rPr>
              <a:t>en identificar y comprender los </a:t>
            </a:r>
            <a:r>
              <a:rPr lang="es-PE" dirty="0" smtClean="0">
                <a:solidFill>
                  <a:schemeClr val="tx1"/>
                </a:solidFill>
              </a:rPr>
              <a:t>pensamientos </a:t>
            </a:r>
            <a:r>
              <a:rPr lang="es-PE" dirty="0">
                <a:solidFill>
                  <a:schemeClr val="tx1"/>
                </a:solidFill>
              </a:rPr>
              <a:t>y emociones de las demás personas; esto es, desarrollar la empatía</a:t>
            </a:r>
            <a:r>
              <a:rPr lang="es-PE" dirty="0" smtClean="0">
                <a:solidFill>
                  <a:schemeClr val="tx1"/>
                </a:solidFill>
              </a:rPr>
              <a:t>.</a:t>
            </a:r>
          </a:p>
          <a:p>
            <a:pPr marL="342900" indent="-342900">
              <a:buFont typeface="+mj-lt"/>
              <a:buAutoNum type="arabicPeriod"/>
            </a:pPr>
            <a:r>
              <a:rPr lang="es-PE" dirty="0" smtClean="0">
                <a:solidFill>
                  <a:schemeClr val="tx1"/>
                </a:solidFill>
              </a:rPr>
              <a:t>Consiste </a:t>
            </a:r>
            <a:r>
              <a:rPr lang="es-PE" dirty="0">
                <a:solidFill>
                  <a:schemeClr val="tx1"/>
                </a:solidFill>
              </a:rPr>
              <a:t>en manejar las propias emociones para que no interfieran con nuestro actuar de manera </a:t>
            </a:r>
            <a:r>
              <a:rPr lang="es-PE" dirty="0" smtClean="0">
                <a:solidFill>
                  <a:schemeClr val="tx1"/>
                </a:solidFill>
              </a:rPr>
              <a:t>negativa</a:t>
            </a:r>
          </a:p>
          <a:p>
            <a:pPr marL="342900" indent="-342900">
              <a:buFont typeface="+mj-lt"/>
              <a:buAutoNum type="arabicPeriod"/>
            </a:pPr>
            <a:r>
              <a:rPr lang="es-PE" dirty="0" smtClean="0">
                <a:solidFill>
                  <a:schemeClr val="tx1"/>
                </a:solidFill>
              </a:rPr>
              <a:t>. </a:t>
            </a:r>
            <a:r>
              <a:rPr lang="es-PE" dirty="0">
                <a:solidFill>
                  <a:schemeClr val="tx1"/>
                </a:solidFill>
              </a:rPr>
              <a:t>Consiste en ayudar a crear un clima emocionalmente positivo y motivador entre estudiantes y equipos de </a:t>
            </a:r>
            <a:r>
              <a:rPr lang="es-PE" dirty="0" smtClean="0">
                <a:solidFill>
                  <a:schemeClr val="tx1"/>
                </a:solidFill>
              </a:rPr>
              <a:t>trabajo</a:t>
            </a:r>
          </a:p>
          <a:p>
            <a:endParaRPr lang="es-MX" dirty="0">
              <a:solidFill>
                <a:schemeClr val="tx1"/>
              </a:solidFill>
            </a:endParaRPr>
          </a:p>
          <a:p>
            <a:pPr marL="342900" indent="-342900">
              <a:buFont typeface="+mj-lt"/>
              <a:buAutoNum type="alphaLcParenR"/>
            </a:pPr>
            <a:r>
              <a:rPr lang="es-PE" dirty="0">
                <a:solidFill>
                  <a:schemeClr val="tx1"/>
                </a:solidFill>
              </a:rPr>
              <a:t>Gestión de las relaciones</a:t>
            </a:r>
            <a:endParaRPr lang="es-PE" dirty="0" smtClean="0">
              <a:solidFill>
                <a:schemeClr val="tx1"/>
              </a:solidFill>
            </a:endParaRPr>
          </a:p>
          <a:p>
            <a:pPr marL="342900" indent="-342900">
              <a:buFont typeface="+mj-lt"/>
              <a:buAutoNum type="alphaLcParenR"/>
            </a:pPr>
            <a:r>
              <a:rPr lang="es-PE" dirty="0" smtClean="0">
                <a:solidFill>
                  <a:schemeClr val="tx1"/>
                </a:solidFill>
              </a:rPr>
              <a:t>Conciencia </a:t>
            </a:r>
            <a:r>
              <a:rPr lang="es-PE" dirty="0">
                <a:solidFill>
                  <a:schemeClr val="tx1"/>
                </a:solidFill>
              </a:rPr>
              <a:t>de sí </a:t>
            </a:r>
            <a:r>
              <a:rPr lang="es-PE" dirty="0" smtClean="0">
                <a:solidFill>
                  <a:schemeClr val="tx1"/>
                </a:solidFill>
              </a:rPr>
              <a:t>mismo</a:t>
            </a:r>
          </a:p>
          <a:p>
            <a:pPr marL="342900" indent="-342900">
              <a:buFont typeface="+mj-lt"/>
              <a:buAutoNum type="alphaLcParenR"/>
            </a:pPr>
            <a:r>
              <a:rPr lang="es-PE" dirty="0">
                <a:solidFill>
                  <a:schemeClr val="tx1"/>
                </a:solidFill>
              </a:rPr>
              <a:t>Autogestión</a:t>
            </a:r>
            <a:r>
              <a:rPr lang="es-PE" dirty="0" smtClean="0">
                <a:solidFill>
                  <a:schemeClr val="tx1"/>
                </a:solidFill>
              </a:rPr>
              <a:t>.</a:t>
            </a:r>
          </a:p>
          <a:p>
            <a:pPr marL="342900" indent="-342900">
              <a:buFont typeface="+mj-lt"/>
              <a:buAutoNum type="alphaLcParenR"/>
            </a:pPr>
            <a:r>
              <a:rPr lang="es-PE" dirty="0">
                <a:solidFill>
                  <a:schemeClr val="tx1"/>
                </a:solidFill>
              </a:rPr>
              <a:t>Conciencia social</a:t>
            </a:r>
            <a:r>
              <a:rPr lang="es-PE" dirty="0" smtClean="0">
                <a:solidFill>
                  <a:schemeClr val="tx1"/>
                </a:solidFill>
              </a:rPr>
              <a:t>.</a:t>
            </a:r>
          </a:p>
          <a:p>
            <a:endParaRPr lang="es-MX" dirty="0">
              <a:solidFill>
                <a:schemeClr val="tx1"/>
              </a:solidFill>
            </a:endParaRPr>
          </a:p>
          <a:p>
            <a:pPr marL="342900" indent="-342900">
              <a:buFont typeface="+mj-lt"/>
              <a:buAutoNum type="alphaLcParenR"/>
            </a:pPr>
            <a:r>
              <a:rPr lang="es-MX" dirty="0" smtClean="0">
                <a:solidFill>
                  <a:schemeClr val="tx1"/>
                </a:solidFill>
              </a:rPr>
              <a:t>1b, 2d, 3a, 4c</a:t>
            </a:r>
          </a:p>
          <a:p>
            <a:pPr marL="342900" indent="-342900">
              <a:buFont typeface="+mj-lt"/>
              <a:buAutoNum type="alphaLcParenR"/>
            </a:pPr>
            <a:r>
              <a:rPr lang="es-MX" dirty="0" smtClean="0">
                <a:solidFill>
                  <a:schemeClr val="tx1"/>
                </a:solidFill>
              </a:rPr>
              <a:t>1b, 2d, 3c, 4a</a:t>
            </a:r>
          </a:p>
          <a:p>
            <a:pPr marL="342900" indent="-342900">
              <a:buFont typeface="+mj-lt"/>
              <a:buAutoNum type="alphaLcParenR"/>
            </a:pPr>
            <a:r>
              <a:rPr lang="es-MX" dirty="0" smtClean="0">
                <a:solidFill>
                  <a:schemeClr val="tx1"/>
                </a:solidFill>
              </a:rPr>
              <a:t>1b,2c, 3d, 4a</a:t>
            </a:r>
            <a:endParaRPr lang="es-PE" dirty="0">
              <a:solidFill>
                <a:schemeClr val="tx1"/>
              </a:solidFill>
            </a:endParaRPr>
          </a:p>
        </p:txBody>
      </p:sp>
    </p:spTree>
    <p:extLst>
      <p:ext uri="{BB962C8B-B14F-4D97-AF65-F5344CB8AC3E}">
        <p14:creationId xmlns:p14="http://schemas.microsoft.com/office/powerpoint/2010/main" val="3576721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tx1"/>
                </a:solidFill>
              </a:rPr>
              <a:t>44.- Siguiendo con el escenario anterior, ¿Qué capacidad está abordando José?</a:t>
            </a:r>
          </a:p>
          <a:p>
            <a:endParaRPr lang="es-MX" dirty="0">
              <a:solidFill>
                <a:schemeClr val="tx1"/>
              </a:solidFill>
            </a:endParaRPr>
          </a:p>
          <a:p>
            <a:pPr marL="342900" indent="-342900">
              <a:buFont typeface="+mj-lt"/>
              <a:buAutoNum type="alphaLcParenR"/>
            </a:pPr>
            <a:r>
              <a:rPr lang="es-MX" dirty="0" smtClean="0">
                <a:solidFill>
                  <a:schemeClr val="tx1"/>
                </a:solidFill>
              </a:rPr>
              <a:t>Construye su identidad.</a:t>
            </a:r>
          </a:p>
          <a:p>
            <a:pPr marL="342900" indent="-342900">
              <a:buFont typeface="+mj-lt"/>
              <a:buAutoNum type="alphaLcParenR"/>
            </a:pPr>
            <a:r>
              <a:rPr lang="es-MX" dirty="0" smtClean="0">
                <a:solidFill>
                  <a:schemeClr val="tx1"/>
                </a:solidFill>
              </a:rPr>
              <a:t>Autorregula sus emociones,</a:t>
            </a:r>
          </a:p>
          <a:p>
            <a:pPr marL="342900" indent="-342900">
              <a:buFont typeface="+mj-lt"/>
              <a:buAutoNum type="alphaLcParenR"/>
            </a:pPr>
            <a:r>
              <a:rPr lang="es-MX" dirty="0" smtClean="0">
                <a:solidFill>
                  <a:schemeClr val="tx1"/>
                </a:solidFill>
              </a:rPr>
              <a:t>Se valora a sí mismo. </a:t>
            </a:r>
            <a:endParaRPr lang="es-PE" dirty="0">
              <a:solidFill>
                <a:schemeClr val="tx1"/>
              </a:solidFill>
            </a:endParaRPr>
          </a:p>
        </p:txBody>
      </p:sp>
    </p:spTree>
    <p:extLst>
      <p:ext uri="{BB962C8B-B14F-4D97-AF65-F5344CB8AC3E}">
        <p14:creationId xmlns:p14="http://schemas.microsoft.com/office/powerpoint/2010/main" val="309947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mtClean="0">
                <a:solidFill>
                  <a:schemeClr val="tx1"/>
                </a:solidFill>
              </a:rPr>
              <a:t>45.- </a:t>
            </a:r>
            <a:r>
              <a:rPr lang="es-PE" dirty="0" smtClean="0">
                <a:solidFill>
                  <a:schemeClr val="tx1"/>
                </a:solidFill>
              </a:rPr>
              <a:t>Tres docentes conversan sobre un aspecto importantísimo relacionado con la autorregulación de emociones de sus estudiantes: En este contexto se escuchan los siguientes comentarios:</a:t>
            </a:r>
          </a:p>
          <a:p>
            <a:pPr algn="just"/>
            <a:r>
              <a:rPr lang="es-PE" dirty="0" smtClean="0">
                <a:solidFill>
                  <a:srgbClr val="0070C0"/>
                </a:solidFill>
              </a:rPr>
              <a:t>Andrés</a:t>
            </a:r>
            <a:r>
              <a:rPr lang="es-PE" dirty="0" smtClean="0">
                <a:solidFill>
                  <a:schemeClr val="tx1"/>
                </a:solidFill>
              </a:rPr>
              <a:t>:  Los estudiantes tienen que aprender a  identificar y comprender los pensamientos y emociones de las demás personas</a:t>
            </a:r>
          </a:p>
          <a:p>
            <a:pPr algn="just"/>
            <a:r>
              <a:rPr lang="es-PE" dirty="0" smtClean="0">
                <a:solidFill>
                  <a:srgbClr val="0070C0"/>
                </a:solidFill>
              </a:rPr>
              <a:t>Germán</a:t>
            </a:r>
            <a:r>
              <a:rPr lang="es-PE" dirty="0" smtClean="0">
                <a:solidFill>
                  <a:schemeClr val="tx1"/>
                </a:solidFill>
              </a:rPr>
              <a:t>: O sea que deben desarrollar  la empatía poniéndose en el lugar del otro.</a:t>
            </a:r>
          </a:p>
          <a:p>
            <a:pPr algn="just"/>
            <a:r>
              <a:rPr lang="es-PE" dirty="0" smtClean="0">
                <a:solidFill>
                  <a:srgbClr val="0070C0"/>
                </a:solidFill>
              </a:rPr>
              <a:t>Alicia</a:t>
            </a:r>
            <a:r>
              <a:rPr lang="es-PE" dirty="0" smtClean="0">
                <a:solidFill>
                  <a:schemeClr val="tx1"/>
                </a:solidFill>
              </a:rPr>
              <a:t>:  Por supuesto Germán, luego de que las niñas y los niños logren describir y ponerles nombre a sus emociones, necesitarán aprender a mirar a la otra persona para leer en su rostro, en su lenguaje corporal y en sus acciones, cuáles son las emociones que está experimentando.</a:t>
            </a:r>
          </a:p>
          <a:p>
            <a:pPr algn="just"/>
            <a:endParaRPr lang="es-MX" dirty="0">
              <a:solidFill>
                <a:schemeClr val="tx1"/>
              </a:solidFill>
            </a:endParaRPr>
          </a:p>
          <a:p>
            <a:pPr algn="just"/>
            <a:r>
              <a:rPr lang="es-MX" b="1" dirty="0" smtClean="0">
                <a:solidFill>
                  <a:schemeClr val="tx1"/>
                </a:solidFill>
              </a:rPr>
              <a:t>¿A qué habilidad de la autorregulación de emociones hacen referencia estos docentes?</a:t>
            </a:r>
          </a:p>
          <a:p>
            <a:pPr algn="just"/>
            <a:endParaRPr lang="es-MX" dirty="0">
              <a:solidFill>
                <a:schemeClr val="tx1"/>
              </a:solidFill>
            </a:endParaRPr>
          </a:p>
          <a:p>
            <a:pPr marL="342900" indent="-342900" algn="just">
              <a:buFont typeface="+mj-lt"/>
              <a:buAutoNum type="alphaLcParenR"/>
            </a:pPr>
            <a:r>
              <a:rPr lang="es-MX" dirty="0" smtClean="0">
                <a:solidFill>
                  <a:schemeClr val="tx1"/>
                </a:solidFill>
              </a:rPr>
              <a:t>A la conciencia de sí mismos.</a:t>
            </a:r>
          </a:p>
          <a:p>
            <a:pPr marL="342900" indent="-342900" algn="just">
              <a:buFont typeface="+mj-lt"/>
              <a:buAutoNum type="alphaLcParenR"/>
            </a:pPr>
            <a:r>
              <a:rPr lang="es-MX" dirty="0" smtClean="0">
                <a:solidFill>
                  <a:schemeClr val="tx1"/>
                </a:solidFill>
              </a:rPr>
              <a:t>A la conciencia social.</a:t>
            </a:r>
          </a:p>
          <a:p>
            <a:pPr marL="342900" indent="-342900" algn="just">
              <a:buFont typeface="+mj-lt"/>
              <a:buAutoNum type="alphaLcParenR"/>
            </a:pPr>
            <a:r>
              <a:rPr lang="es-MX" dirty="0" smtClean="0">
                <a:solidFill>
                  <a:schemeClr val="tx1"/>
                </a:solidFill>
              </a:rPr>
              <a:t>A la solidaridad.</a:t>
            </a:r>
            <a:endParaRPr lang="es-PE" dirty="0">
              <a:solidFill>
                <a:schemeClr val="tx1"/>
              </a:solidFill>
            </a:endParaRPr>
          </a:p>
        </p:txBody>
      </p:sp>
    </p:spTree>
    <p:extLst>
      <p:ext uri="{BB962C8B-B14F-4D97-AF65-F5344CB8AC3E}">
        <p14:creationId xmlns:p14="http://schemas.microsoft.com/office/powerpoint/2010/main" val="326145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dirty="0" smtClean="0">
                <a:latin typeface="Arial Black" panose="020B0A04020102020204" pitchFamily="34" charset="0"/>
              </a:rPr>
              <a:t> </a:t>
            </a:r>
            <a:r>
              <a:rPr lang="es-PE" dirty="0" smtClean="0">
                <a:solidFill>
                  <a:schemeClr val="tx1"/>
                </a:solidFill>
              </a:rPr>
              <a:t>46</a:t>
            </a:r>
            <a:r>
              <a:rPr lang="es-PE" dirty="0" smtClean="0">
                <a:solidFill>
                  <a:schemeClr val="tx1"/>
                </a:solidFill>
              </a:rPr>
              <a:t>.- </a:t>
            </a:r>
            <a:r>
              <a:rPr lang="es-PE" dirty="0" smtClean="0">
                <a:solidFill>
                  <a:schemeClr val="tx1"/>
                </a:solidFill>
              </a:rPr>
              <a:t>En una sesión de aprendizaje, un docente realiza la siguiente actividad: </a:t>
            </a:r>
          </a:p>
          <a:p>
            <a:r>
              <a:rPr lang="es-PE" dirty="0" smtClean="0">
                <a:solidFill>
                  <a:schemeClr val="tx1"/>
                </a:solidFill>
              </a:rPr>
              <a:t>• Primero, pide a los estudiantes que imaginen que realizarán un viaje por el que se ausentarán bastante tiempo y que, para ello, deben alistar su equipaje. </a:t>
            </a:r>
          </a:p>
          <a:p>
            <a:r>
              <a:rPr lang="es-PE" dirty="0" smtClean="0">
                <a:solidFill>
                  <a:schemeClr val="tx1"/>
                </a:solidFill>
              </a:rPr>
              <a:t>• Luego, les entrega una ficha de trabajo con el dibujo de una maleta, y les indica que en ella deben escribir diez características personales que posean y que llevarían consigo en el viaje. </a:t>
            </a:r>
          </a:p>
          <a:p>
            <a:r>
              <a:rPr lang="es-PE" dirty="0" smtClean="0">
                <a:solidFill>
                  <a:schemeClr val="tx1"/>
                </a:solidFill>
              </a:rPr>
              <a:t>Si el propósito del docente es promover el desarrollo de la</a:t>
            </a:r>
            <a:r>
              <a:rPr lang="es-PE" dirty="0" smtClean="0">
                <a:solidFill>
                  <a:srgbClr val="FF0000"/>
                </a:solidFill>
              </a:rPr>
              <a:t> </a:t>
            </a:r>
            <a:r>
              <a:rPr lang="es-PE" dirty="0" smtClean="0">
                <a:solidFill>
                  <a:schemeClr val="tx1"/>
                </a:solidFill>
              </a:rPr>
              <a:t>autoestima, </a:t>
            </a:r>
            <a:r>
              <a:rPr lang="es-PE" b="1" dirty="0" smtClean="0">
                <a:solidFill>
                  <a:schemeClr val="tx1"/>
                </a:solidFill>
              </a:rPr>
              <a:t>¿Cuál de las siguientes acciones pedagógicas es pertinente para continuar la actividad? </a:t>
            </a:r>
          </a:p>
          <a:p>
            <a:endParaRPr lang="es-PE" dirty="0">
              <a:solidFill>
                <a:schemeClr val="tx1"/>
              </a:solidFill>
            </a:endParaRPr>
          </a:p>
          <a:p>
            <a:pPr marL="342900" indent="-342900">
              <a:buAutoNum type="alphaLcPeriod"/>
            </a:pPr>
            <a:r>
              <a:rPr lang="es-PE" dirty="0" smtClean="0">
                <a:solidFill>
                  <a:schemeClr val="tx1"/>
                </a:solidFill>
              </a:rPr>
              <a:t>Solicitarles que, después de intercambiar sus fichas de trabajo con un compañero, comenten entre ellos si las características ahí escritas coinciden con la idea que cada uno tenía respecto de su compañero. </a:t>
            </a:r>
            <a:endParaRPr lang="es-PE" dirty="0">
              <a:solidFill>
                <a:schemeClr val="tx1"/>
              </a:solidFill>
            </a:endParaRPr>
          </a:p>
          <a:p>
            <a:pPr marL="342900" indent="-342900">
              <a:buAutoNum type="alphaLcPeriod"/>
            </a:pPr>
            <a:r>
              <a:rPr lang="es-PE" dirty="0" smtClean="0">
                <a:solidFill>
                  <a:schemeClr val="tx1"/>
                </a:solidFill>
              </a:rPr>
              <a:t>. </a:t>
            </a:r>
            <a:r>
              <a:rPr lang="es-PE" dirty="0">
                <a:solidFill>
                  <a:schemeClr val="tx1"/>
                </a:solidFill>
              </a:rPr>
              <a:t>Solicitarles que, luego de llenar sus fichas de trabajo, marquen con un lápiz de otro color cuáles de las características que han escrito son reconocidas por ellos como algo de lo cual sentirse orgullosos</a:t>
            </a:r>
          </a:p>
          <a:p>
            <a:pPr marL="342900" indent="-342900">
              <a:buAutoNum type="alphaLcPeriod"/>
            </a:pPr>
            <a:r>
              <a:rPr lang="es-PE" dirty="0" smtClean="0">
                <a:solidFill>
                  <a:schemeClr val="tx1"/>
                </a:solidFill>
              </a:rPr>
              <a:t>Solicitarles que, luego de pegar sus fichas de trabajo en la pizarra, evalúen conjuntamente en plenaria cuáles de las características personales escritas tienen mayor utilidad para irse de viaje</a:t>
            </a:r>
            <a:endParaRPr lang="es-PE" dirty="0">
              <a:solidFill>
                <a:schemeClr val="tx1"/>
              </a:solidFill>
            </a:endParaRPr>
          </a:p>
        </p:txBody>
      </p:sp>
    </p:spTree>
    <p:extLst>
      <p:ext uri="{BB962C8B-B14F-4D97-AF65-F5344CB8AC3E}">
        <p14:creationId xmlns:p14="http://schemas.microsoft.com/office/powerpoint/2010/main" val="224402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47</a:t>
            </a:r>
            <a:r>
              <a:rPr lang="es-PE" dirty="0" smtClean="0">
                <a:solidFill>
                  <a:schemeClr val="tx1"/>
                </a:solidFill>
              </a:rPr>
              <a:t>.- </a:t>
            </a:r>
            <a:r>
              <a:rPr lang="es-PE" dirty="0" smtClean="0">
                <a:solidFill>
                  <a:schemeClr val="tx1"/>
                </a:solidFill>
              </a:rPr>
              <a:t>Una </a:t>
            </a:r>
            <a:r>
              <a:rPr lang="es-PE" dirty="0">
                <a:solidFill>
                  <a:schemeClr val="tx1"/>
                </a:solidFill>
              </a:rPr>
              <a:t>estudiante </a:t>
            </a:r>
            <a:r>
              <a:rPr lang="es-PE" dirty="0" smtClean="0">
                <a:solidFill>
                  <a:schemeClr val="tx1"/>
                </a:solidFill>
              </a:rPr>
              <a:t>de Quinto Grado les </a:t>
            </a:r>
            <a:r>
              <a:rPr lang="es-PE" dirty="0">
                <a:solidFill>
                  <a:schemeClr val="tx1"/>
                </a:solidFill>
              </a:rPr>
              <a:t>cuenta a sus amigas lo siguiente: “¡Estoy muy molesta! Mi mamá es una mandona. Ayer en la noche me peleé con ella porque nunca me escucha, siempre quiere que haga lo que ella quiere”. Luego de escucharla, sus compañeras le hicieron algunos comentarios. ¿Cuál de los siguientes comentarios de las compañeras evidencia empatía? </a:t>
            </a:r>
            <a:endParaRPr lang="es-PE" dirty="0" smtClean="0">
              <a:solidFill>
                <a:schemeClr val="tx1"/>
              </a:solidFill>
            </a:endParaRPr>
          </a:p>
          <a:p>
            <a:pPr algn="just"/>
            <a:endParaRPr lang="es-PE" dirty="0">
              <a:solidFill>
                <a:schemeClr val="tx1"/>
              </a:solidFill>
            </a:endParaRPr>
          </a:p>
          <a:p>
            <a:pPr marL="342900" indent="-342900" algn="just">
              <a:buAutoNum type="alphaLcPeriod"/>
            </a:pPr>
            <a:r>
              <a:rPr lang="es-PE" dirty="0" smtClean="0">
                <a:solidFill>
                  <a:schemeClr val="tx1"/>
                </a:solidFill>
              </a:rPr>
              <a:t>“</a:t>
            </a:r>
            <a:r>
              <a:rPr lang="es-PE" dirty="0">
                <a:solidFill>
                  <a:schemeClr val="tx1"/>
                </a:solidFill>
              </a:rPr>
              <a:t>Nuestras mamás nos quieren mucho y saben lo que es mejor para nosotras. Piensa que lo que te ha dicho es por tu bien. Mejor conversa con ella”. </a:t>
            </a:r>
          </a:p>
          <a:p>
            <a:pPr marL="342900" indent="-342900" algn="just">
              <a:buAutoNum type="alphaLcPeriod"/>
            </a:pPr>
            <a:r>
              <a:rPr lang="es-PE" dirty="0" smtClean="0">
                <a:solidFill>
                  <a:schemeClr val="tx1"/>
                </a:solidFill>
              </a:rPr>
              <a:t>“Ahora </a:t>
            </a:r>
            <a:r>
              <a:rPr lang="es-PE" dirty="0">
                <a:solidFill>
                  <a:schemeClr val="tx1"/>
                </a:solidFill>
              </a:rPr>
              <a:t>entiendo por qué estás así. Me imagino que debe ser difícil que no tome en cuenta lo que tú quieres y ella sola decida por ti”. </a:t>
            </a:r>
          </a:p>
          <a:p>
            <a:pPr marL="342900" indent="-342900" algn="just">
              <a:buAutoNum type="alphaLcPeriod"/>
            </a:pPr>
            <a:r>
              <a:rPr lang="es-PE" dirty="0" smtClean="0">
                <a:solidFill>
                  <a:schemeClr val="tx1"/>
                </a:solidFill>
              </a:rPr>
              <a:t>“Es </a:t>
            </a:r>
            <a:r>
              <a:rPr lang="es-PE" dirty="0">
                <a:solidFill>
                  <a:schemeClr val="tx1"/>
                </a:solidFill>
              </a:rPr>
              <a:t>que así son todas las mamás, ¿no? Mi mamá y yo, a veces, nos enojamos, pero se nos pasa rápido. Se te va a pasar el enojo, ya verás”.</a:t>
            </a:r>
          </a:p>
        </p:txBody>
      </p:sp>
    </p:spTree>
    <p:extLst>
      <p:ext uri="{BB962C8B-B14F-4D97-AF65-F5344CB8AC3E}">
        <p14:creationId xmlns:p14="http://schemas.microsoft.com/office/powerpoint/2010/main" val="43478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a:t>
            </a:r>
            <a:endParaRPr lang="es-PE" dirty="0">
              <a:solidFill>
                <a:schemeClr val="tx1"/>
              </a:solidFill>
            </a:endParaRPr>
          </a:p>
        </p:txBody>
      </p:sp>
      <p:pic>
        <p:nvPicPr>
          <p:cNvPr id="3" name="Imagen 2"/>
          <p:cNvPicPr>
            <a:picLocks noChangeAspect="1"/>
          </p:cNvPicPr>
          <p:nvPr/>
        </p:nvPicPr>
        <p:blipFill rotWithShape="1">
          <a:blip r:embed="rId2"/>
          <a:srcRect l="23979" t="21210" r="7887" b="4858"/>
          <a:stretch/>
        </p:blipFill>
        <p:spPr>
          <a:xfrm>
            <a:off x="184597" y="164205"/>
            <a:ext cx="11822806" cy="6529589"/>
          </a:xfrm>
          <a:prstGeom prst="rect">
            <a:avLst/>
          </a:prstGeom>
        </p:spPr>
      </p:pic>
    </p:spTree>
    <p:extLst>
      <p:ext uri="{BB962C8B-B14F-4D97-AF65-F5344CB8AC3E}">
        <p14:creationId xmlns:p14="http://schemas.microsoft.com/office/powerpoint/2010/main" val="392685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48</a:t>
            </a:r>
            <a:r>
              <a:rPr lang="es-PE" dirty="0" smtClean="0">
                <a:solidFill>
                  <a:schemeClr val="tx1"/>
                </a:solidFill>
              </a:rPr>
              <a:t>.- </a:t>
            </a:r>
            <a:r>
              <a:rPr lang="es-PE" dirty="0" smtClean="0">
                <a:solidFill>
                  <a:schemeClr val="tx1"/>
                </a:solidFill>
              </a:rPr>
              <a:t>Desde </a:t>
            </a:r>
            <a:r>
              <a:rPr lang="es-PE" dirty="0">
                <a:solidFill>
                  <a:schemeClr val="tx1"/>
                </a:solidFill>
              </a:rPr>
              <a:t>hace un mes, Percy, estudiante de tercer grado, comparte la mesa de trabajo con Alejandra, quien mueve las piernas cuando intenta concentrarse. La docente ha notado la incomodidad de Percy y le ha preguntado si algo le molesta; sin embargo, él ha contestado que no. Durante el último trabajo del mes, Percy ha increpado a Alejandra, levantando la voz: </a:t>
            </a:r>
            <a:r>
              <a:rPr lang="es-PE" b="1" dirty="0">
                <a:solidFill>
                  <a:schemeClr val="tx1"/>
                </a:solidFill>
              </a:rPr>
              <a:t>“¡Es imposible concentrarse contigo cerca! ¡Deja de moverte! ¡Parece que tienes un problema!”. </a:t>
            </a:r>
            <a:r>
              <a:rPr lang="es-PE" dirty="0">
                <a:solidFill>
                  <a:schemeClr val="tx1"/>
                </a:solidFill>
              </a:rPr>
              <a:t>Además de acompañar a los estudiantes a resolver la situación de conflicto, la docente considera necesario que desarrollen habilidades socioemocionales. Según lo manifestado por </a:t>
            </a:r>
            <a:r>
              <a:rPr lang="es-PE" dirty="0" smtClean="0">
                <a:solidFill>
                  <a:schemeClr val="tx1"/>
                </a:solidFill>
              </a:rPr>
              <a:t>Percy:</a:t>
            </a:r>
          </a:p>
          <a:p>
            <a:pPr algn="just"/>
            <a:r>
              <a:rPr lang="es-PE" dirty="0" smtClean="0">
                <a:solidFill>
                  <a:schemeClr val="tx1"/>
                </a:solidFill>
              </a:rPr>
              <a:t> </a:t>
            </a:r>
          </a:p>
          <a:p>
            <a:pPr algn="just"/>
            <a:r>
              <a:rPr lang="es-PE" dirty="0" smtClean="0">
                <a:solidFill>
                  <a:schemeClr val="tx1"/>
                </a:solidFill>
              </a:rPr>
              <a:t>¿Cuál </a:t>
            </a:r>
            <a:r>
              <a:rPr lang="es-PE" dirty="0">
                <a:solidFill>
                  <a:schemeClr val="tx1"/>
                </a:solidFill>
              </a:rPr>
              <a:t>de los siguientes propósitos es pertinente que priorice la docente en el caso de este estudiante? </a:t>
            </a:r>
            <a:endParaRPr lang="es-PE" dirty="0" smtClean="0">
              <a:solidFill>
                <a:schemeClr val="tx1"/>
              </a:solidFill>
            </a:endParaRPr>
          </a:p>
          <a:p>
            <a:pPr algn="just"/>
            <a:endParaRPr lang="es-PE" dirty="0">
              <a:solidFill>
                <a:schemeClr val="tx1"/>
              </a:solidFill>
            </a:endParaRPr>
          </a:p>
          <a:p>
            <a:pPr marL="342900" indent="-342900" algn="just">
              <a:buAutoNum type="alphaLcPeriod"/>
            </a:pPr>
            <a:r>
              <a:rPr lang="es-PE" dirty="0" smtClean="0">
                <a:solidFill>
                  <a:schemeClr val="tx1"/>
                </a:solidFill>
              </a:rPr>
              <a:t>Promover </a:t>
            </a:r>
            <a:r>
              <a:rPr lang="es-PE" dirty="0">
                <a:solidFill>
                  <a:schemeClr val="tx1"/>
                </a:solidFill>
              </a:rPr>
              <a:t>que Percy aprenda a reconocer las características y necesidades de sus compañeros. </a:t>
            </a:r>
          </a:p>
          <a:p>
            <a:pPr marL="342900" indent="-342900" algn="just">
              <a:buAutoNum type="alphaLcPeriod"/>
            </a:pPr>
            <a:r>
              <a:rPr lang="es-PE" dirty="0" smtClean="0">
                <a:solidFill>
                  <a:schemeClr val="tx1"/>
                </a:solidFill>
              </a:rPr>
              <a:t>Promover </a:t>
            </a:r>
            <a:r>
              <a:rPr lang="es-PE" dirty="0">
                <a:solidFill>
                  <a:schemeClr val="tx1"/>
                </a:solidFill>
              </a:rPr>
              <a:t>que Percy aprenda a manifestar empatía ante las emociones de sus compañeros. </a:t>
            </a:r>
          </a:p>
          <a:p>
            <a:pPr marL="342900" indent="-342900" algn="just">
              <a:buAutoNum type="alphaLcPeriod"/>
            </a:pPr>
            <a:r>
              <a:rPr lang="es-PE" dirty="0" smtClean="0">
                <a:solidFill>
                  <a:schemeClr val="tx1"/>
                </a:solidFill>
              </a:rPr>
              <a:t>Promover </a:t>
            </a:r>
            <a:r>
              <a:rPr lang="es-PE" dirty="0">
                <a:solidFill>
                  <a:schemeClr val="tx1"/>
                </a:solidFill>
              </a:rPr>
              <a:t>que Percy aprenda a comunicar sus necesidades de forma asertiva a sus compañeros.</a:t>
            </a:r>
          </a:p>
        </p:txBody>
      </p:sp>
    </p:spTree>
    <p:extLst>
      <p:ext uri="{BB962C8B-B14F-4D97-AF65-F5344CB8AC3E}">
        <p14:creationId xmlns:p14="http://schemas.microsoft.com/office/powerpoint/2010/main" val="40622831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2230</Words>
  <Application>Microsoft Office PowerPoint</Application>
  <PresentationFormat>Panorámica</PresentationFormat>
  <Paragraphs>171</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Arial Black</vt:lpstr>
      <vt:lpstr>Calibri</vt:lpstr>
      <vt:lpstr>Calibri Light</vt:lpstr>
      <vt:lpstr>Rockwell Extra 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1</cp:revision>
  <dcterms:created xsi:type="dcterms:W3CDTF">2022-09-20T18:02:09Z</dcterms:created>
  <dcterms:modified xsi:type="dcterms:W3CDTF">2022-09-20T18:02:35Z</dcterms:modified>
</cp:coreProperties>
</file>